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75" r:id="rId2"/>
    <p:sldId id="290" r:id="rId3"/>
    <p:sldId id="291" r:id="rId4"/>
    <p:sldId id="292" r:id="rId5"/>
    <p:sldId id="276" r:id="rId6"/>
    <p:sldId id="277" r:id="rId7"/>
    <p:sldId id="273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7B6AA-48AB-443D-B220-B87AF8E866F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BD0D5-4300-4FA6-BEB6-26133E4A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4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6E46F7-1672-4EE4-AB4D-494F702BB6E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A63BF1-8AFD-4645-8949-C2DCACADF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Регулирование трудовых </a:t>
            </a:r>
            <a:r>
              <a:rPr lang="ru-RU" sz="400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отношений </a:t>
            </a:r>
            <a:br>
              <a:rPr lang="ru-RU" sz="400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400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с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несовершеннолетними  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7157" t="31867" r="5399" b="15420"/>
          <a:stretch/>
        </p:blipFill>
        <p:spPr bwMode="auto">
          <a:xfrm>
            <a:off x="-1" y="1873733"/>
            <a:ext cx="9216189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08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подходы к оплате труда </a:t>
            </a:r>
            <a:endParaRPr lang="ru-RU" sz="36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ч. 1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ст. 279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ТК)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42747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Заработная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плата работникам моложе 18 лет 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при сокращенной продолжительности ежедневной работы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выплачивается в таком же размере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, как работникам соответствующих категорий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при полной продолжительности ежедневной работы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С 1 января 2023 г. минимальная зарплата – 554 рубл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89516"/>
            <a:ext cx="504056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57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Пример 3.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Расчет заработной платы при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повременной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оплате</a:t>
            </a:r>
            <a:endParaRPr lang="ru-RU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966683"/>
            <a:ext cx="8928992" cy="878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Уборщик помещений. Оплата труда – повременная, 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при </a:t>
            </a:r>
            <a:r>
              <a:rPr lang="ru-RU" sz="2400" b="1" i="1" dirty="0">
                <a:solidFill>
                  <a:srgbClr val="002060"/>
                </a:solidFill>
              </a:rPr>
              <a:t>5-дневной рабочей неделе. Месячный оклад – 700 руб.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947938"/>
            <a:ext cx="892634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Работником 18 лет</a:t>
            </a:r>
            <a:r>
              <a:rPr lang="ru-RU" sz="2400" i="1" dirty="0">
                <a:solidFill>
                  <a:srgbClr val="002060"/>
                </a:solidFill>
              </a:rPr>
              <a:t>  в июне отработано 15 дней, 120 ч.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Норма рабочего времени в июне: 22 дня, 176 часов. (</a:t>
            </a:r>
            <a:r>
              <a:rPr lang="ru-RU" sz="2400" b="1" i="1" dirty="0">
                <a:solidFill>
                  <a:srgbClr val="002060"/>
                </a:solidFill>
              </a:rPr>
              <a:t>8 ч. в день</a:t>
            </a:r>
            <a:r>
              <a:rPr lang="ru-RU" sz="2400" i="1" dirty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Заработная плата составит: 700 руб./176 ч.*120 ч</a:t>
            </a:r>
            <a:r>
              <a:rPr lang="ru-RU" sz="2400" i="1" dirty="0" smtClean="0">
                <a:solidFill>
                  <a:srgbClr val="002060"/>
                </a:solidFill>
              </a:rPr>
              <a:t>.= </a:t>
            </a:r>
            <a:r>
              <a:rPr lang="ru-RU" sz="2400" b="1" i="1" dirty="0" smtClean="0">
                <a:solidFill>
                  <a:srgbClr val="002060"/>
                </a:solidFill>
              </a:rPr>
              <a:t>477,27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руб.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3300537"/>
            <a:ext cx="8939517" cy="14966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Работником 17 лет</a:t>
            </a:r>
            <a:r>
              <a:rPr lang="ru-RU" sz="2400" i="1" dirty="0">
                <a:solidFill>
                  <a:srgbClr val="002060"/>
                </a:solidFill>
              </a:rPr>
              <a:t> в июне отработано 15 дней, 105 ч.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Норма сокращенного рабочего времени для  </a:t>
            </a:r>
            <a:r>
              <a:rPr lang="ru-RU" sz="2400" i="1" dirty="0" smtClean="0">
                <a:solidFill>
                  <a:srgbClr val="002060"/>
                </a:solidFill>
              </a:rPr>
              <a:t>несовершеннолетних </a:t>
            </a:r>
            <a:r>
              <a:rPr lang="ru-RU" sz="2400" i="1" dirty="0">
                <a:solidFill>
                  <a:srgbClr val="002060"/>
                </a:solidFill>
              </a:rPr>
              <a:t>в возрасте от 16 до 18 лет в июне: 22 дня, 154 часа. </a:t>
            </a:r>
            <a:r>
              <a:rPr lang="ru-RU" sz="2400" b="1" i="1" dirty="0" smtClean="0">
                <a:solidFill>
                  <a:srgbClr val="002060"/>
                </a:solidFill>
              </a:rPr>
              <a:t>(</a:t>
            </a:r>
            <a:r>
              <a:rPr lang="ru-RU" sz="2400" b="1" i="1" dirty="0">
                <a:solidFill>
                  <a:srgbClr val="002060"/>
                </a:solidFill>
              </a:rPr>
              <a:t>7ч. в день</a:t>
            </a:r>
            <a:r>
              <a:rPr lang="ru-RU" sz="2400" i="1" dirty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Заработная плата составит: 700 руб./154 ч.*105ч</a:t>
            </a:r>
            <a:r>
              <a:rPr lang="ru-RU" sz="2400" i="1" dirty="0" smtClean="0">
                <a:solidFill>
                  <a:srgbClr val="002060"/>
                </a:solidFill>
              </a:rPr>
              <a:t>.= </a:t>
            </a:r>
            <a:r>
              <a:rPr lang="ru-RU" sz="2400" b="1" i="1" dirty="0" smtClean="0">
                <a:solidFill>
                  <a:srgbClr val="002060"/>
                </a:solidFill>
              </a:rPr>
              <a:t>477,27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руб.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070" y="4944234"/>
            <a:ext cx="8928992" cy="19137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Работником 15 лет</a:t>
            </a:r>
            <a:r>
              <a:rPr lang="ru-RU" sz="2400" i="1" dirty="0">
                <a:solidFill>
                  <a:srgbClr val="002060"/>
                </a:solidFill>
              </a:rPr>
              <a:t> в июне отработано 15 дней, 69 ч.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Норма сокращенного рабочего времени  </a:t>
            </a:r>
            <a:r>
              <a:rPr lang="ru-RU" sz="2400" i="1" dirty="0" smtClean="0">
                <a:solidFill>
                  <a:srgbClr val="002060"/>
                </a:solidFill>
              </a:rPr>
              <a:t>для несовершеннолетних </a:t>
            </a:r>
            <a:r>
              <a:rPr lang="ru-RU" sz="2400" i="1" dirty="0">
                <a:solidFill>
                  <a:srgbClr val="002060"/>
                </a:solidFill>
              </a:rPr>
              <a:t>в возрасте от 14 до 16 лет в июне: 22 дня, 101 час. 12 мин.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b="1" i="1" dirty="0" smtClean="0">
                <a:solidFill>
                  <a:srgbClr val="002060"/>
                </a:solidFill>
              </a:rPr>
              <a:t>4 ч.36 </a:t>
            </a:r>
            <a:r>
              <a:rPr lang="ru-RU" sz="2400" b="1" i="1" dirty="0">
                <a:solidFill>
                  <a:srgbClr val="002060"/>
                </a:solidFill>
              </a:rPr>
              <a:t>мин. в день</a:t>
            </a:r>
            <a:r>
              <a:rPr lang="ru-RU" sz="2400" i="1" dirty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Заработная плата составит: 700 руб./101,2 ч.*69 ч</a:t>
            </a:r>
            <a:r>
              <a:rPr lang="ru-RU" sz="2400" i="1" dirty="0" smtClean="0">
                <a:solidFill>
                  <a:srgbClr val="002060"/>
                </a:solidFill>
              </a:rPr>
              <a:t>.=</a:t>
            </a:r>
            <a:r>
              <a:rPr lang="ru-RU" sz="2400" b="1" i="1" dirty="0" smtClean="0">
                <a:solidFill>
                  <a:srgbClr val="002060"/>
                </a:solidFill>
              </a:rPr>
              <a:t>477,27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руб.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подходы к оплате труда </a:t>
            </a:r>
            <a:endParaRPr lang="ru-RU" sz="36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ч. 2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ст. 279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ТК)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184" y="1170077"/>
            <a:ext cx="85512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Труд 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работников моложе восемнадцати лет, допущенных к 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сдельным работам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оплачивается по сдельным расценкам, установленным для взрослых работников, 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доплатой 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тарифной ставке (тарифному окладу), окладу 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время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на </a:t>
            </a:r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которое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Выяснили, какие организации Минского района готовы взять на работу молодежь  в летнее время - Пристолич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65880"/>
            <a:ext cx="4837776" cy="32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184" y="3411912"/>
            <a:ext cx="3654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их ежедневной работы 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сокращается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 сравнению с продолжительностью ежедневной работы взрослых работников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917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Пример 4. Расчет </a:t>
            </a:r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заработной платы при </a:t>
            </a: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сдельной </a:t>
            </a:r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оплате</a:t>
            </a:r>
            <a:endParaRPr lang="ru-RU" sz="32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5516" y="1052736"/>
            <a:ext cx="871296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</a:rPr>
              <a:t>Комплектовщик </a:t>
            </a:r>
            <a:r>
              <a:rPr lang="ru-RU" sz="2400" b="1" i="1" dirty="0">
                <a:solidFill>
                  <a:srgbClr val="002060"/>
                </a:solidFill>
              </a:rPr>
              <a:t>косметики 15 лет. Оплата труда – сдельная, </a:t>
            </a:r>
            <a:r>
              <a:rPr lang="ru-RU" sz="2400" b="1" i="1" dirty="0" smtClean="0">
                <a:solidFill>
                  <a:srgbClr val="002060"/>
                </a:solidFill>
              </a:rPr>
              <a:t>при </a:t>
            </a:r>
            <a:r>
              <a:rPr lang="ru-RU" sz="2400" b="1" i="1" dirty="0">
                <a:solidFill>
                  <a:srgbClr val="002060"/>
                </a:solidFill>
              </a:rPr>
              <a:t>5-дневной рабочей неделе. Норма рабочего времени в июне: 22 дня, 176 часов (для взрослых). В июне рабочим отработано 22 </a:t>
            </a:r>
            <a:r>
              <a:rPr lang="ru-RU" sz="2400" b="1" i="1" dirty="0" smtClean="0">
                <a:solidFill>
                  <a:srgbClr val="002060"/>
                </a:solidFill>
              </a:rPr>
              <a:t>дня по </a:t>
            </a:r>
            <a:r>
              <a:rPr lang="ru-RU" sz="2400" b="1" i="1" dirty="0">
                <a:solidFill>
                  <a:srgbClr val="002060"/>
                </a:solidFill>
              </a:rPr>
              <a:t>4 ч 36 мин. (101,2 часа). Необходимо рассчитать сумму </a:t>
            </a:r>
            <a:r>
              <a:rPr lang="ru-RU" sz="2400" b="1" i="1" dirty="0" smtClean="0">
                <a:solidFill>
                  <a:srgbClr val="002060"/>
                </a:solidFill>
              </a:rPr>
              <a:t>доплаты </a:t>
            </a:r>
            <a:r>
              <a:rPr lang="ru-RU" sz="2400" b="1" i="1" dirty="0">
                <a:solidFill>
                  <a:srgbClr val="002060"/>
                </a:solidFill>
              </a:rPr>
              <a:t>за сокращенное рабочее время несовершеннолетнего рабочего и общую сумму заработной платы.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160" y="3789040"/>
            <a:ext cx="8712968" cy="29847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       По </a:t>
            </a:r>
            <a:r>
              <a:rPr lang="ru-RU" sz="2400" i="1" dirty="0">
                <a:solidFill>
                  <a:srgbClr val="002060"/>
                </a:solidFill>
              </a:rPr>
              <a:t>сдельным расценкам рабочему начислена заработная плата в размере 1100,0 руб. </a:t>
            </a:r>
            <a:r>
              <a:rPr lang="ru-RU" sz="2400" i="1" dirty="0" smtClean="0">
                <a:solidFill>
                  <a:srgbClr val="002060"/>
                </a:solidFill>
              </a:rPr>
              <a:t>Часовая </a:t>
            </a:r>
            <a:r>
              <a:rPr lang="ru-RU" sz="2400" i="1" dirty="0">
                <a:solidFill>
                  <a:srgbClr val="002060"/>
                </a:solidFill>
              </a:rPr>
              <a:t>тарифная ставка взрослого работника </a:t>
            </a:r>
            <a:r>
              <a:rPr lang="ru-RU" sz="2400" i="1" dirty="0" smtClean="0">
                <a:solidFill>
                  <a:srgbClr val="002060"/>
                </a:solidFill>
              </a:rPr>
              <a:t>– 4,70 </a:t>
            </a:r>
            <a:r>
              <a:rPr lang="ru-RU" sz="2400" i="1" dirty="0">
                <a:solidFill>
                  <a:srgbClr val="002060"/>
                </a:solidFill>
              </a:rPr>
              <a:t>руб. </a:t>
            </a:r>
            <a:r>
              <a:rPr lang="ru-RU" sz="2400" i="1" dirty="0" smtClean="0">
                <a:solidFill>
                  <a:srgbClr val="002060"/>
                </a:solidFill>
              </a:rPr>
              <a:t>Рабочее </a:t>
            </a:r>
            <a:r>
              <a:rPr lang="ru-RU" sz="2400" i="1" dirty="0">
                <a:solidFill>
                  <a:srgbClr val="002060"/>
                </a:solidFill>
              </a:rPr>
              <a:t>время несовершеннолетнего рабочего сокращено на 74,8 часа 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i="1" dirty="0">
                <a:solidFill>
                  <a:srgbClr val="002060"/>
                </a:solidFill>
              </a:rPr>
              <a:t>176 ч – 101,2 ч). </a:t>
            </a:r>
            <a:r>
              <a:rPr lang="ru-RU" sz="2400" b="1" i="1" dirty="0">
                <a:solidFill>
                  <a:srgbClr val="002060"/>
                </a:solidFill>
              </a:rPr>
              <a:t>Сумма </a:t>
            </a:r>
            <a:r>
              <a:rPr lang="ru-RU" sz="2400" b="1" i="1" dirty="0" smtClean="0">
                <a:solidFill>
                  <a:srgbClr val="002060"/>
                </a:solidFill>
              </a:rPr>
              <a:t>доплаты </a:t>
            </a:r>
            <a:r>
              <a:rPr lang="ru-RU" sz="2400" i="1" dirty="0">
                <a:solidFill>
                  <a:srgbClr val="002060"/>
                </a:solidFill>
              </a:rPr>
              <a:t>за сокращенное рабочее время будет равна:  74,8 ч × 4,70 руб. = </a:t>
            </a:r>
            <a:r>
              <a:rPr lang="ru-RU" sz="2400" b="1" i="1" dirty="0">
                <a:solidFill>
                  <a:srgbClr val="002060"/>
                </a:solidFill>
              </a:rPr>
              <a:t>351,56</a:t>
            </a:r>
            <a:r>
              <a:rPr lang="ru-RU" sz="2400" i="1" dirty="0">
                <a:solidFill>
                  <a:srgbClr val="002060"/>
                </a:solidFill>
              </a:rPr>
              <a:t> руб.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</a:rPr>
              <a:t>Общая </a:t>
            </a:r>
            <a:r>
              <a:rPr lang="ru-RU" sz="2400" b="1" i="1" dirty="0">
                <a:solidFill>
                  <a:srgbClr val="002060"/>
                </a:solidFill>
              </a:rPr>
              <a:t>сумма заработка </a:t>
            </a:r>
            <a:r>
              <a:rPr lang="ru-RU" sz="2400" i="1" dirty="0">
                <a:solidFill>
                  <a:srgbClr val="002060"/>
                </a:solidFill>
              </a:rPr>
              <a:t>несовершеннолетнего работника составит </a:t>
            </a:r>
            <a:r>
              <a:rPr lang="ru-RU" sz="2400" b="1" i="1" dirty="0">
                <a:solidFill>
                  <a:srgbClr val="002060"/>
                </a:solidFill>
              </a:rPr>
              <a:t>1451,56</a:t>
            </a:r>
            <a:r>
              <a:rPr lang="ru-RU" sz="2400" i="1" dirty="0">
                <a:solidFill>
                  <a:srgbClr val="002060"/>
                </a:solidFill>
              </a:rPr>
              <a:t> руб. (1100,0 + 351,56 руб.).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подходы к оплате труда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(ч.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ст. 279 ТК)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712" y="1214755"/>
            <a:ext cx="87187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Оплата </a:t>
            </a:r>
            <a: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труда </a:t>
            </a:r>
            <a:r>
              <a:rPr lang="ru-RU" sz="2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учащихся,</a:t>
            </a:r>
            <a: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получающих общее среднее образование, специальное образование на уровне общего среднего образования, профессионально-техническое и среднее специальное образование, </a:t>
            </a:r>
            <a:r>
              <a:rPr lang="ru-RU" sz="2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работающих в свободное от учебы время</a:t>
            </a:r>
            <a: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производится </a:t>
            </a:r>
            <a:r>
              <a:rPr lang="ru-RU" sz="2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пропорционально </a:t>
            </a:r>
            <a: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отработанному </a:t>
            </a:r>
            <a:r>
              <a:rPr lang="ru-RU" sz="2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времени  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В Гродно появились новые варианты летнего заработка для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78" y="3707745"/>
            <a:ext cx="46365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711" y="3573016"/>
            <a:ext cx="42036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выработки. </a:t>
            </a:r>
            <a:endParaRPr lang="ru-RU" sz="26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Нанимателями </a:t>
            </a:r>
            <a: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могут устанавливаться учащимся доплаты к </a:t>
            </a:r>
            <a:r>
              <a:rPr lang="ru-RU" sz="2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заработной плате.</a:t>
            </a:r>
            <a: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0392" y="3861048"/>
            <a:ext cx="864095" cy="2160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Пример 5. Расчет оплаты труда для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учащихся,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работающих в течение учебного года в свободное от учебы время</a:t>
            </a:r>
            <a:endParaRPr lang="ru-RU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1289" y="151747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  Уборщик </a:t>
            </a:r>
            <a:r>
              <a:rPr lang="ru-RU" sz="2400" b="1" i="1" dirty="0">
                <a:solidFill>
                  <a:srgbClr val="002060"/>
                </a:solidFill>
              </a:rPr>
              <a:t>помещений. Оплата труда – повременная,  при 5-дневной рабочей неделе. Месячный оклад – 700 руб.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044" y="2564904"/>
            <a:ext cx="8859452" cy="18722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Работником 17 лет</a:t>
            </a:r>
            <a:r>
              <a:rPr lang="ru-RU" sz="2400" i="1" dirty="0">
                <a:solidFill>
                  <a:srgbClr val="002060"/>
                </a:solidFill>
              </a:rPr>
              <a:t> в июне отработано 22 дня, 77 ч.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b="1" i="1" dirty="0">
                <a:solidFill>
                  <a:srgbClr val="002060"/>
                </a:solidFill>
              </a:rPr>
              <a:t>по 3 ч. 30 мин. в день</a:t>
            </a:r>
            <a:r>
              <a:rPr lang="ru-RU" sz="2400" i="1" dirty="0">
                <a:solidFill>
                  <a:srgbClr val="002060"/>
                </a:solidFill>
              </a:rPr>
              <a:t>). Норма сокращенного рабочего времени для несовершеннолетних в возрасте от 16 до 18 лет  в июне</a:t>
            </a:r>
            <a:r>
              <a:rPr lang="ru-RU" sz="2400" i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22 </a:t>
            </a:r>
            <a:r>
              <a:rPr lang="ru-RU" sz="2400" i="1" dirty="0">
                <a:solidFill>
                  <a:srgbClr val="002060"/>
                </a:solidFill>
              </a:rPr>
              <a:t>дня, 154 часа. (при работе 7 ч. в день)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</a:rPr>
              <a:t>Заработная плата составит: 700 руб./154 ч.* 77 ч</a:t>
            </a:r>
            <a:r>
              <a:rPr lang="ru-RU" sz="2400" i="1" dirty="0" smtClean="0">
                <a:solidFill>
                  <a:srgbClr val="002060"/>
                </a:solidFill>
              </a:rPr>
              <a:t>.= </a:t>
            </a:r>
            <a:r>
              <a:rPr lang="ru-RU" sz="2400" b="1" i="1" dirty="0" smtClean="0">
                <a:solidFill>
                  <a:srgbClr val="002060"/>
                </a:solidFill>
              </a:rPr>
              <a:t>350,0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руб.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289" y="4592757"/>
            <a:ext cx="8856984" cy="2218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Работником 15 лет</a:t>
            </a:r>
            <a:r>
              <a:rPr lang="ru-RU" sz="2400" i="1" dirty="0">
                <a:solidFill>
                  <a:srgbClr val="002060"/>
                </a:solidFill>
              </a:rPr>
              <a:t> в июне отработано 22 дня, 50 ч. 36 мин. (</a:t>
            </a:r>
            <a:r>
              <a:rPr lang="ru-RU" sz="2400" b="1" i="1" dirty="0">
                <a:solidFill>
                  <a:srgbClr val="002060"/>
                </a:solidFill>
              </a:rPr>
              <a:t>по 2 ч. 18 мин. в день</a:t>
            </a:r>
            <a:r>
              <a:rPr lang="ru-RU" sz="2400" i="1" dirty="0">
                <a:solidFill>
                  <a:srgbClr val="002060"/>
                </a:solidFill>
              </a:rPr>
              <a:t>) Норма сокращенного рабочего времени для несовершеннолетних в возрасте от 14 до 16 лет  в июне: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22 </a:t>
            </a:r>
            <a:r>
              <a:rPr lang="ru-RU" sz="2400" i="1" dirty="0">
                <a:solidFill>
                  <a:srgbClr val="002060"/>
                </a:solidFill>
              </a:rPr>
              <a:t>дня, 101 час. 12 мин. (при работе  4 ч. 36 мин. в день)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Заработная плата составит: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700 </a:t>
            </a:r>
            <a:r>
              <a:rPr lang="ru-RU" sz="2400" i="1" dirty="0">
                <a:solidFill>
                  <a:srgbClr val="002060"/>
                </a:solidFill>
              </a:rPr>
              <a:t>руб./101,2 ч.*50,6 ч</a:t>
            </a:r>
            <a:r>
              <a:rPr lang="ru-RU" sz="2400" i="1" dirty="0" smtClean="0">
                <a:solidFill>
                  <a:srgbClr val="002060"/>
                </a:solidFill>
              </a:rPr>
              <a:t>.= </a:t>
            </a:r>
            <a:r>
              <a:rPr lang="ru-RU" sz="2400" b="1" i="1" dirty="0" smtClean="0">
                <a:solidFill>
                  <a:srgbClr val="002060"/>
                </a:solidFill>
              </a:rPr>
              <a:t>350,0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руб.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19" y="836712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Деятельность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студенческого отряда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осуществляется на основании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договора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, заключаемого между направляющей и принимающей организациями. Договор заключается с учетом требований законодательства о труде и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определяет обязательства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принимающей организации по обеспечению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условий оплаты труда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участников студенческого отряда.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Принимающая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организация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обязана заключить с участниками студенческих отрядов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соответствующие:</a:t>
            </a:r>
            <a:endParaRPr lang="ru-RU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1" y="116632"/>
            <a:ext cx="9139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Оплата труда участников студенческого </a:t>
            </a: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отряда</a:t>
            </a:r>
            <a:r>
              <a:rPr lang="ru-RU" sz="3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040346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    трудовые договоры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816" y="5229200"/>
            <a:ext cx="829463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гражданско-правовые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договоры</a:t>
            </a: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76" y="1233383"/>
            <a:ext cx="8496944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выполнении норм труда </a:t>
            </a:r>
            <a:r>
              <a:rPr lang="ru-RU" sz="2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тарифные 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ставки (оклады) участников студенческого отряда повышаются принимающей стороной в зависимости от видов экономической деятельности:</a:t>
            </a:r>
            <a:endParaRPr lang="ru-RU" sz="2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охрана окружающей среды, сфера оказания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10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  <a:r>
              <a:rPr lang="ru-RU" sz="2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сельское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хозяйство, строительство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  <a:r>
              <a:rPr lang="ru-RU" sz="2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</a:rPr>
              <a:t>         </a:t>
            </a:r>
            <a:r>
              <a:rPr lang="ru-RU" sz="2800" dirty="0" smtClean="0">
                <a:solidFill>
                  <a:srgbClr val="002060"/>
                </a:solidFill>
              </a:rPr>
              <a:t>При </a:t>
            </a:r>
            <a:r>
              <a:rPr lang="ru-RU" sz="2800" dirty="0">
                <a:solidFill>
                  <a:srgbClr val="002060"/>
                </a:solidFill>
              </a:rPr>
              <a:t>выполнении работ на объектах республиканского значения тарифные ставки (оклады) участников студенческого отряда повышаются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до </a:t>
            </a:r>
            <a:r>
              <a:rPr lang="ru-RU" sz="2800" b="1" dirty="0">
                <a:solidFill>
                  <a:srgbClr val="002060"/>
                </a:solidFill>
              </a:rPr>
              <a:t>30 </a:t>
            </a:r>
            <a:r>
              <a:rPr lang="ru-RU" sz="2800" b="1" dirty="0" smtClean="0">
                <a:solidFill>
                  <a:srgbClr val="002060"/>
                </a:solidFill>
              </a:rPr>
              <a:t>% </a:t>
            </a:r>
            <a:r>
              <a:rPr lang="ru-RU" sz="2800" dirty="0" smtClean="0">
                <a:solidFill>
                  <a:srgbClr val="002060"/>
                </a:solidFill>
              </a:rPr>
              <a:t>включительно.</a:t>
            </a:r>
            <a:endParaRPr lang="ru-RU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Оплата труда участников студенческого </a:t>
            </a:r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отряда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(постановление </a:t>
            </a:r>
            <a:r>
              <a:rPr lang="ru-RU" sz="2000" b="1" dirty="0">
                <a:solidFill>
                  <a:srgbClr val="002060"/>
                </a:solidFill>
              </a:rPr>
              <a:t>Министерства труда и социальной защиты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Республики </a:t>
            </a:r>
            <a:r>
              <a:rPr lang="ru-RU" sz="2000" b="1" dirty="0">
                <a:solidFill>
                  <a:srgbClr val="002060"/>
                </a:solidFill>
              </a:rPr>
              <a:t>Беларусь от 26 января 2006 г. № </a:t>
            </a:r>
            <a:r>
              <a:rPr lang="ru-RU" sz="2000" b="1" dirty="0" smtClean="0">
                <a:solidFill>
                  <a:srgbClr val="002060"/>
                </a:solidFill>
              </a:rPr>
              <a:t>10)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Соблюдайте установленные законодательством гарантии по оплате труда несовершеннолетних работников!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8" name="Picture 8" descr="https://polese.by/wp-content/uploads/2020/03/unnamed-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4324"/>
            <a:ext cx="8208912" cy="47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300" y="1028038"/>
            <a:ext cx="86769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Принимающая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организация обязана заключить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участниками студенческих отрядов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трудовые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или гражданско-правовые договоры.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7730" y="2288368"/>
            <a:ext cx="83529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*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заключение трудового договора допускается с лицами, достигшими 16 лет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(ст. 21 ТК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7730" y="3416605"/>
            <a:ext cx="8352928" cy="1236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трудовой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договор может быть заключен с лицом, достигшим 14 лет, только с письменного согласия одного из родителей 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(усыновителей,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попечителей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) (ст. 21 ТК).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7730" y="4816880"/>
            <a:ext cx="8352928" cy="1852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*  для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несовершеннолетних в возрасте от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14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18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лет при заключении гражданско-правового договора необходимо получение письменного согласия своих законных представителей - обоих родителей, усыновителей или попечителей (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п.1 ст.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25 ГК).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69378"/>
            <a:ext cx="887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Общие правила трудоустройства </a:t>
            </a:r>
            <a:b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несовершеннолетних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752" y="764704"/>
            <a:ext cx="9036496" cy="56166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отношении лиц моложе 18 лет запрещается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принимать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на работу 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без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предварительного медицинского осмотра;</a:t>
            </a: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 устанавливать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предварительное испытание при приеме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на работу;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 направлять на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тяжелые работы, работы с вредными и опасными условиями труда, на работы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переноске и передвижению тяжестей, превышающих установленные для них предельные нормы, а также связанные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с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производством,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хранением и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торговлей спиртными напитками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и работы, выполняемые вахтовым методом;</a:t>
            </a: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 привлекать к ночным и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сверхурочным работам, работам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государственные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праздники и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праздничные дни, работам в выходные дни;</a:t>
            </a: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 принимать на работу по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совместительству;</a:t>
            </a: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 заключать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договоры о полной материальной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ответственности;</a:t>
            </a:r>
            <a:endParaRPr lang="ru-RU" sz="21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 устанавливать ненормированный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рабочий день;</a:t>
            </a: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 заменять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денежной компенсацией трудовой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отпуск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lvl="0"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*  переносить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трудовой отпуск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</a:rPr>
              <a:t>следующий рабочий год.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868" y="107740"/>
            <a:ext cx="8872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Ограничения в работе </a:t>
            </a:r>
            <a:r>
              <a:rPr lang="ru-RU" sz="3200" b="1" dirty="0" smtClean="0">
                <a:solidFill>
                  <a:srgbClr val="002060"/>
                </a:solidFill>
              </a:rPr>
              <a:t>несовершеннолетних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836712"/>
            <a:ext cx="8784976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Продолжительность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основного отпуска работника моложе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18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лет составляет 30 календарных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дней.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740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</a:rPr>
              <a:t>Дополнительные гарантии </a:t>
            </a:r>
            <a:r>
              <a:rPr lang="ru-RU" sz="3100" b="1" dirty="0" smtClean="0">
                <a:solidFill>
                  <a:srgbClr val="002060"/>
                </a:solidFill>
              </a:rPr>
              <a:t>несовершеннолетним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102132"/>
            <a:ext cx="8784976" cy="19911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Расторжение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трудового договора с несовершеннолетним работником производится с соблюдением общего порядка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 учетом гарантий, установленных законодательством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(ст.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282 ТК).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60393"/>
            <a:ext cx="8784976" cy="2072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По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желанию несовершеннолетнего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работника: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наниматель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обязан предоставить ему трудовой отпуск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первый рабочий год до истечения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6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месяцев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работы;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трудовой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отпуск предоставляется в летнее время или в любое другое время года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300" y="1028038"/>
            <a:ext cx="8676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Размер оплаты труда несовершеннолетних (лиц, моложе 18 лет), состоящих в трудовых отношениях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нанимателем на основании заключенного трудового договора, зависит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от: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1771" y="2897509"/>
            <a:ext cx="83529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    возраста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9758" y="4145670"/>
            <a:ext cx="83529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продолжительности рабочего времени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758" y="5393831"/>
            <a:ext cx="83529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систем оплаты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труда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006" y="167336"/>
            <a:ext cx="7664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Оплата </a:t>
            </a:r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труда несовершеннолетних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14" y="1021503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В соответствии с ч. 1 ст. 114 ТК </a:t>
            </a:r>
            <a:r>
              <a:rPr lang="ru-RU" sz="2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для работников моложе 18 лет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устанавливается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сокращенная продолжительность рабочего времени: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</a:t>
            </a:r>
          </a:p>
          <a:p>
            <a:pPr indent="450215" algn="just">
              <a:spcAft>
                <a:spcPts val="0"/>
              </a:spcAft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76" y="260648"/>
            <a:ext cx="8263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Продолжительность рабочего времени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414" y="2708920"/>
            <a:ext cx="252028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от 14 до 16 лет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672916"/>
            <a:ext cx="5428510" cy="1692188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не более 23 часов в неделю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не более 4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часа 36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мин. в день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785755" y="333899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010" y="4653136"/>
            <a:ext cx="2520280" cy="1656184"/>
          </a:xfrm>
          <a:prstGeom prst="roundRect">
            <a:avLst/>
          </a:prstGeom>
          <a:solidFill>
            <a:schemeClr val="accent3">
              <a:lumMod val="75000"/>
              <a:alpha val="73000"/>
            </a:schemeClr>
          </a:solidFill>
          <a:ln>
            <a:solidFill>
              <a:schemeClr val="accent1">
                <a:shade val="50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от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16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до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18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лет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3912" y="4617132"/>
            <a:ext cx="5388568" cy="1692188"/>
          </a:xfrm>
          <a:prstGeom prst="roundRect">
            <a:avLst/>
          </a:prstGeom>
          <a:solidFill>
            <a:schemeClr val="accent2">
              <a:lumMod val="7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не более 35 часов в неделю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не более 7 часов в день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784331" y="5121188"/>
            <a:ext cx="576064" cy="360040"/>
          </a:xfrm>
          <a:prstGeom prst="rightArrow">
            <a:avLst/>
          </a:prstGeom>
          <a:solidFill>
            <a:schemeClr val="accent3">
              <a:lumMod val="7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6433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Пример 1. Режим рабочего времени</a:t>
            </a:r>
            <a:endParaRPr lang="ru-RU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93716"/>
              </p:ext>
            </p:extLst>
          </p:nvPr>
        </p:nvGraphicFramePr>
        <p:xfrm>
          <a:off x="258598" y="1196752"/>
          <a:ext cx="8626803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72">
                  <a:extLst>
                    <a:ext uri="{9D8B030D-6E8A-4147-A177-3AD203B41FA5}">
                      <a16:colId xmlns:a16="http://schemas.microsoft.com/office/drawing/2014/main" xmlns="" val="1755785859"/>
                    </a:ext>
                  </a:extLst>
                </a:gridCol>
                <a:gridCol w="799166">
                  <a:extLst>
                    <a:ext uri="{9D8B030D-6E8A-4147-A177-3AD203B41FA5}">
                      <a16:colId xmlns:a16="http://schemas.microsoft.com/office/drawing/2014/main" xmlns="" val="2898479798"/>
                    </a:ext>
                  </a:extLst>
                </a:gridCol>
                <a:gridCol w="938461">
                  <a:extLst>
                    <a:ext uri="{9D8B030D-6E8A-4147-A177-3AD203B41FA5}">
                      <a16:colId xmlns:a16="http://schemas.microsoft.com/office/drawing/2014/main" xmlns="" val="4149879769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420987577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146493671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90854862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343800874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880447598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1680542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Возраст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Продолжительность рабочего времени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6037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Пн.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Вт.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Чт.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Пятн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Суб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Воскр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48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18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40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327487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16-17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35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9407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14-15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ч.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мин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мин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мин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мин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мин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23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72464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306139" y="745917"/>
            <a:ext cx="4880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При 5-дневной</a:t>
            </a: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рабочей неделе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76442" y="3580219"/>
            <a:ext cx="4880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При </a:t>
            </a:r>
            <a:r>
              <a:rPr lang="ru-RU" sz="24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6-дневной</a:t>
            </a:r>
            <a:r>
              <a:rPr lang="ru-RU" sz="24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рабочей неделе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72684"/>
              </p:ext>
            </p:extLst>
          </p:nvPr>
        </p:nvGraphicFramePr>
        <p:xfrm>
          <a:off x="258598" y="4077072"/>
          <a:ext cx="8626803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72">
                  <a:extLst>
                    <a:ext uri="{9D8B030D-6E8A-4147-A177-3AD203B41FA5}">
                      <a16:colId xmlns:a16="http://schemas.microsoft.com/office/drawing/2014/main" xmlns="" val="1755785859"/>
                    </a:ext>
                  </a:extLst>
                </a:gridCol>
                <a:gridCol w="799166">
                  <a:extLst>
                    <a:ext uri="{9D8B030D-6E8A-4147-A177-3AD203B41FA5}">
                      <a16:colId xmlns:a16="http://schemas.microsoft.com/office/drawing/2014/main" xmlns="" val="2898479798"/>
                    </a:ext>
                  </a:extLst>
                </a:gridCol>
                <a:gridCol w="938461">
                  <a:extLst>
                    <a:ext uri="{9D8B030D-6E8A-4147-A177-3AD203B41FA5}">
                      <a16:colId xmlns:a16="http://schemas.microsoft.com/office/drawing/2014/main" xmlns="" val="4149879769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420987577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146493671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90854862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343800874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880447598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1680542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Возраст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Продолжительность рабочего времени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6037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Пн.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Вт.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Чт.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Пятн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Суб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Воскр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48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18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 ч.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40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327487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16-17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35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9407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14-15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ч.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ч.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ч.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ч.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23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724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0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89" y="703392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соответствии с ч.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ст. 114 ТК </a:t>
            </a:r>
            <a:r>
              <a:rPr lang="ru-RU" sz="2400" dirty="0" smtClean="0">
                <a:solidFill>
                  <a:srgbClr val="002060"/>
                </a:solidFill>
              </a:rPr>
              <a:t>продолжительность </a:t>
            </a:r>
            <a:r>
              <a:rPr lang="ru-RU" sz="2400" dirty="0">
                <a:solidFill>
                  <a:srgbClr val="002060"/>
                </a:solidFill>
              </a:rPr>
              <a:t>рабочего времени </a:t>
            </a:r>
            <a:r>
              <a:rPr lang="ru-RU" sz="2400" b="1" dirty="0">
                <a:solidFill>
                  <a:srgbClr val="002060"/>
                </a:solidFill>
              </a:rPr>
              <a:t>учащихся</a:t>
            </a:r>
            <a:r>
              <a:rPr lang="ru-RU" sz="2400" dirty="0">
                <a:solidFill>
                  <a:srgbClr val="002060"/>
                </a:solidFill>
              </a:rPr>
              <a:t>, получающих общее среднее, профессионально-техническое образование, специальное образование на уровне общего среднего образования, </a:t>
            </a:r>
            <a:r>
              <a:rPr lang="ru-RU" sz="2400" b="1" dirty="0">
                <a:solidFill>
                  <a:srgbClr val="002060"/>
                </a:solidFill>
              </a:rPr>
              <a:t>работающих в течение учебного года </a:t>
            </a:r>
            <a:r>
              <a:rPr lang="ru-RU" sz="2400" dirty="0">
                <a:solidFill>
                  <a:srgbClr val="002060"/>
                </a:solidFill>
              </a:rPr>
              <a:t>в свободное от учебы время, </a:t>
            </a:r>
            <a:r>
              <a:rPr lang="ru-RU" sz="2400" b="1" dirty="0">
                <a:solidFill>
                  <a:srgbClr val="002060"/>
                </a:solidFill>
              </a:rPr>
              <a:t>не может превышать половины максимальной продолжительности рабочего времени</a:t>
            </a:r>
            <a:r>
              <a:rPr lang="ru-RU" sz="2400" dirty="0">
                <a:solidFill>
                  <a:srgbClr val="002060"/>
                </a:solidFill>
              </a:rPr>
              <a:t>, предусмотренной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</a:t>
            </a:r>
            <a:r>
              <a:rPr lang="ru-RU" sz="2400" dirty="0">
                <a:solidFill>
                  <a:srgbClr val="002060"/>
                </a:solidFill>
              </a:rPr>
              <a:t>. 1  ст. 114 ТК для лиц соответствующего возраста.</a:t>
            </a:r>
          </a:p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</a:t>
            </a:r>
          </a:p>
          <a:p>
            <a:pPr indent="450215" algn="just">
              <a:spcAft>
                <a:spcPts val="0"/>
              </a:spcAft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012" y="97257"/>
            <a:ext cx="8263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Продолжительность рабочего времени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040" y="3937055"/>
            <a:ext cx="2520280" cy="1290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от 14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до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16 лет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2424" y="3946727"/>
            <a:ext cx="5354741" cy="1290573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не более 2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часа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18 мин. в день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34840" y="4402321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600" y="5497193"/>
            <a:ext cx="2520280" cy="1264214"/>
          </a:xfrm>
          <a:prstGeom prst="roundRect">
            <a:avLst/>
          </a:prstGeom>
          <a:solidFill>
            <a:schemeClr val="accent3">
              <a:lumMod val="75000"/>
              <a:alpha val="73000"/>
            </a:schemeClr>
          </a:solidFill>
          <a:ln>
            <a:solidFill>
              <a:schemeClr val="accent1">
                <a:shade val="50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от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16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до 18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лет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8597" y="5495287"/>
            <a:ext cx="5388568" cy="1268025"/>
          </a:xfrm>
          <a:prstGeom prst="roundRect">
            <a:avLst/>
          </a:prstGeom>
          <a:solidFill>
            <a:schemeClr val="accent2">
              <a:lumMod val="7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не более 3 часа 30 мин. в день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827706" y="5902462"/>
            <a:ext cx="576064" cy="360040"/>
          </a:xfrm>
          <a:prstGeom prst="rightArrow">
            <a:avLst/>
          </a:prstGeom>
          <a:solidFill>
            <a:schemeClr val="accent3">
              <a:lumMod val="7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878" y="274945"/>
            <a:ext cx="86268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Пример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2.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Режим рабочего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времени для учащихся, работающих в течение учебного года </a:t>
            </a:r>
            <a:b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 свободное от учебы время</a:t>
            </a:r>
            <a:endParaRPr lang="ru-RU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68576"/>
              </p:ext>
            </p:extLst>
          </p:nvPr>
        </p:nvGraphicFramePr>
        <p:xfrm>
          <a:off x="232878" y="2219909"/>
          <a:ext cx="8626803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72">
                  <a:extLst>
                    <a:ext uri="{9D8B030D-6E8A-4147-A177-3AD203B41FA5}">
                      <a16:colId xmlns:a16="http://schemas.microsoft.com/office/drawing/2014/main" xmlns="" val="1755785859"/>
                    </a:ext>
                  </a:extLst>
                </a:gridCol>
                <a:gridCol w="799166">
                  <a:extLst>
                    <a:ext uri="{9D8B030D-6E8A-4147-A177-3AD203B41FA5}">
                      <a16:colId xmlns:a16="http://schemas.microsoft.com/office/drawing/2014/main" xmlns="" val="2898479798"/>
                    </a:ext>
                  </a:extLst>
                </a:gridCol>
                <a:gridCol w="938461">
                  <a:extLst>
                    <a:ext uri="{9D8B030D-6E8A-4147-A177-3AD203B41FA5}">
                      <a16:colId xmlns:a16="http://schemas.microsoft.com/office/drawing/2014/main" xmlns="" val="4149879769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420987577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146493671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90854862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343800874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880447598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1680542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Возраст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Продолжительность рабочего времени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6037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Пн.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Вт.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Чт.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Пятн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Суб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Воскр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4827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16-17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ч.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мин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 мин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 мин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 мин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 мин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17 ч.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30 мин.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9407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14-15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ч.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мин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 мин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 мин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 мин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 мин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11 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30 мин.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72464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307734" y="1702071"/>
            <a:ext cx="4880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При 5-дневной</a:t>
            </a: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рабочей неделе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88076" y="4218133"/>
            <a:ext cx="4880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При </a:t>
            </a:r>
            <a:r>
              <a:rPr lang="ru-RU" sz="24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6-дневной</a:t>
            </a:r>
            <a:r>
              <a:rPr lang="ru-RU" sz="24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рабочей неделе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84069"/>
              </p:ext>
            </p:extLst>
          </p:nvPr>
        </p:nvGraphicFramePr>
        <p:xfrm>
          <a:off x="259687" y="4663774"/>
          <a:ext cx="8626803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72">
                  <a:extLst>
                    <a:ext uri="{9D8B030D-6E8A-4147-A177-3AD203B41FA5}">
                      <a16:colId xmlns:a16="http://schemas.microsoft.com/office/drawing/2014/main" xmlns="" val="1755785859"/>
                    </a:ext>
                  </a:extLst>
                </a:gridCol>
                <a:gridCol w="799166">
                  <a:extLst>
                    <a:ext uri="{9D8B030D-6E8A-4147-A177-3AD203B41FA5}">
                      <a16:colId xmlns:a16="http://schemas.microsoft.com/office/drawing/2014/main" xmlns="" val="2898479798"/>
                    </a:ext>
                  </a:extLst>
                </a:gridCol>
                <a:gridCol w="938461">
                  <a:extLst>
                    <a:ext uri="{9D8B030D-6E8A-4147-A177-3AD203B41FA5}">
                      <a16:colId xmlns:a16="http://schemas.microsoft.com/office/drawing/2014/main" xmlns="" val="4149879769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420987577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146493671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90854862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2343800874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880447598"/>
                    </a:ext>
                  </a:extLst>
                </a:gridCol>
                <a:gridCol w="958534">
                  <a:extLst>
                    <a:ext uri="{9D8B030D-6E8A-4147-A177-3AD203B41FA5}">
                      <a16:colId xmlns:a16="http://schemas.microsoft.com/office/drawing/2014/main" xmlns="" val="11680542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Возраст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Продолжительность рабочего времени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6037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Пн.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Вт.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Чт.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Пятн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Суб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Воскр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4827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16-17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 ч.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ч.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мин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17 ч.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30 мин.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9407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14-15 лет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ч.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ч.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ч.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ч.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ч.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ч.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мин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Вых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11 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30 мин.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724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1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562</TotalTime>
  <Words>1454</Words>
  <Application>Microsoft Office PowerPoint</Application>
  <PresentationFormat>Экран (4:3)</PresentationFormat>
  <Paragraphs>259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Регулирование трудовых отношений  с несовершеннолетними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</dc:title>
  <dc:creator>Sergey</dc:creator>
  <cp:lastModifiedBy>Дядюк Людмила Михайловна</cp:lastModifiedBy>
  <cp:revision>65</cp:revision>
  <cp:lastPrinted>2024-04-03T07:53:10Z</cp:lastPrinted>
  <dcterms:created xsi:type="dcterms:W3CDTF">2017-04-17T17:41:53Z</dcterms:created>
  <dcterms:modified xsi:type="dcterms:W3CDTF">2024-04-03T07:56:02Z</dcterms:modified>
</cp:coreProperties>
</file>