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0E44"/>
    <a:srgbClr val="770D22"/>
    <a:srgbClr val="CA233F"/>
    <a:srgbClr val="192B35"/>
    <a:srgbClr val="E6E6E6"/>
    <a:srgbClr val="173772"/>
    <a:srgbClr val="9B46A1"/>
    <a:srgbClr val="0175EF"/>
    <a:srgbClr val="0182C4"/>
    <a:srgbClr val="00B3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24B20E-74CC-344F-B6FA-5624D781A3E2}" v="136" dt="2021-01-24T20:20:39.7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756" y="6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Кукреш" userId="9d328024c7de23c2" providerId="LiveId" clId="{0624B20E-74CC-344F-B6FA-5624D781A3E2}"/>
    <pc:docChg chg="modSld">
      <pc:chgData name="Александра Кукреш" userId="9d328024c7de23c2" providerId="LiveId" clId="{0624B20E-74CC-344F-B6FA-5624D781A3E2}" dt="2021-01-24T20:20:39.735" v="135" actId="1076"/>
      <pc:docMkLst>
        <pc:docMk/>
      </pc:docMkLst>
      <pc:sldChg chg="addSp delSp modSp">
        <pc:chgData name="Александра Кукреш" userId="9d328024c7de23c2" providerId="LiveId" clId="{0624B20E-74CC-344F-B6FA-5624D781A3E2}" dt="2021-01-24T20:20:39.735" v="135" actId="1076"/>
        <pc:sldMkLst>
          <pc:docMk/>
          <pc:sldMk cId="2778308294" sldId="278"/>
        </pc:sldMkLst>
        <pc:spChg chg="mod">
          <ac:chgData name="Александра Кукреш" userId="9d328024c7de23c2" providerId="LiveId" clId="{0624B20E-74CC-344F-B6FA-5624D781A3E2}" dt="2021-01-24T20:17:14.671" v="114" actId="1076"/>
          <ac:spMkLst>
            <pc:docMk/>
            <pc:sldMk cId="2778308294" sldId="278"/>
            <ac:spMk id="2" creationId="{2286B30D-9683-4518-9541-7EB01EBF9A32}"/>
          </ac:spMkLst>
        </pc:spChg>
        <pc:spChg chg="mod">
          <ac:chgData name="Александра Кукреш" userId="9d328024c7de23c2" providerId="LiveId" clId="{0624B20E-74CC-344F-B6FA-5624D781A3E2}" dt="2021-01-24T20:19:21.440" v="120" actId="1076"/>
          <ac:spMkLst>
            <pc:docMk/>
            <pc:sldMk cId="2778308294" sldId="278"/>
            <ac:spMk id="6" creationId="{F7306B5A-E758-4C45-9916-9E8EEEB8375E}"/>
          </ac:spMkLst>
        </pc:spChg>
        <pc:spChg chg="mod">
          <ac:chgData name="Александра Кукреш" userId="9d328024c7de23c2" providerId="LiveId" clId="{0624B20E-74CC-344F-B6FA-5624D781A3E2}" dt="2021-01-24T20:20:30.414" v="133" actId="1076"/>
          <ac:spMkLst>
            <pc:docMk/>
            <pc:sldMk cId="2778308294" sldId="278"/>
            <ac:spMk id="7" creationId="{F9BCB0E2-5A4F-4DB4-908B-5D650A56C5E7}"/>
          </ac:spMkLst>
        </pc:spChg>
        <pc:spChg chg="mod">
          <ac:chgData name="Александра Кукреш" userId="9d328024c7de23c2" providerId="LiveId" clId="{0624B20E-74CC-344F-B6FA-5624D781A3E2}" dt="2021-01-24T20:09:30.086" v="93" actId="1035"/>
          <ac:spMkLst>
            <pc:docMk/>
            <pc:sldMk cId="2778308294" sldId="278"/>
            <ac:spMk id="10" creationId="{1DB20DF8-168D-4608-B8E9-AA23F391251C}"/>
          </ac:spMkLst>
        </pc:spChg>
        <pc:picChg chg="add mod">
          <ac:chgData name="Александра Кукреш" userId="9d328024c7de23c2" providerId="LiveId" clId="{0624B20E-74CC-344F-B6FA-5624D781A3E2}" dt="2021-01-24T20:16:53.789" v="111" actId="14100"/>
          <ac:picMkLst>
            <pc:docMk/>
            <pc:sldMk cId="2778308294" sldId="278"/>
            <ac:picMk id="4" creationId="{E56309B1-AABC-244C-B4FF-78F02680DD02}"/>
          </ac:picMkLst>
        </pc:picChg>
        <pc:picChg chg="del">
          <ac:chgData name="Александра Кукреш" userId="9d328024c7de23c2" providerId="LiveId" clId="{0624B20E-74CC-344F-B6FA-5624D781A3E2}" dt="2021-01-24T19:59:35.892" v="51" actId="478"/>
          <ac:picMkLst>
            <pc:docMk/>
            <pc:sldMk cId="2778308294" sldId="278"/>
            <ac:picMk id="8" creationId="{E1063CB0-F50B-4705-AA9A-FBAD918A5EDD}"/>
          </ac:picMkLst>
        </pc:picChg>
        <pc:picChg chg="del mod">
          <ac:chgData name="Александра Кукреш" userId="9d328024c7de23c2" providerId="LiveId" clId="{0624B20E-74CC-344F-B6FA-5624D781A3E2}" dt="2021-01-24T20:19:49.117" v="128" actId="478"/>
          <ac:picMkLst>
            <pc:docMk/>
            <pc:sldMk cId="2778308294" sldId="278"/>
            <ac:picMk id="9" creationId="{3412417B-30DA-4AF7-80D0-2629D69C0FE1}"/>
          </ac:picMkLst>
        </pc:picChg>
        <pc:picChg chg="add del mod">
          <ac:chgData name="Александра Кукреш" userId="9d328024c7de23c2" providerId="LiveId" clId="{0624B20E-74CC-344F-B6FA-5624D781A3E2}" dt="2021-01-24T20:19:54.775" v="129" actId="478"/>
          <ac:picMkLst>
            <pc:docMk/>
            <pc:sldMk cId="2778308294" sldId="278"/>
            <ac:picMk id="11" creationId="{49E397AA-2843-0645-B192-C7E23B2E6421}"/>
          </ac:picMkLst>
        </pc:picChg>
        <pc:picChg chg="add mod">
          <ac:chgData name="Александра Кукреш" userId="9d328024c7de23c2" providerId="LiveId" clId="{0624B20E-74CC-344F-B6FA-5624D781A3E2}" dt="2021-01-24T20:15:18.572" v="102" actId="14100"/>
          <ac:picMkLst>
            <pc:docMk/>
            <pc:sldMk cId="2778308294" sldId="278"/>
            <ac:picMk id="13" creationId="{0708DFCD-50FE-FD49-B521-51BAE7B17C4B}"/>
          </ac:picMkLst>
        </pc:picChg>
        <pc:picChg chg="add mod">
          <ac:chgData name="Александра Кукреш" userId="9d328024c7de23c2" providerId="LiveId" clId="{0624B20E-74CC-344F-B6FA-5624D781A3E2}" dt="2021-01-24T20:20:39.735" v="135" actId="1076"/>
          <ac:picMkLst>
            <pc:docMk/>
            <pc:sldMk cId="2778308294" sldId="278"/>
            <ac:picMk id="15" creationId="{E134C2E4-D691-C742-9070-539B38E70DC9}"/>
          </ac:picMkLst>
        </pc:picChg>
      </pc:sldChg>
      <pc:sldChg chg="modSp">
        <pc:chgData name="Александра Кукреш" userId="9d328024c7de23c2" providerId="LiveId" clId="{0624B20E-74CC-344F-B6FA-5624D781A3E2}" dt="2021-01-24T19:55:39.497" v="13" actId="1037"/>
        <pc:sldMkLst>
          <pc:docMk/>
          <pc:sldMk cId="0" sldId="283"/>
        </pc:sldMkLst>
        <pc:picChg chg="mod">
          <ac:chgData name="Александра Кукреш" userId="9d328024c7de23c2" providerId="LiveId" clId="{0624B20E-74CC-344F-B6FA-5624D781A3E2}" dt="2021-01-24T19:55:39.497" v="13" actId="1037"/>
          <ac:picMkLst>
            <pc:docMk/>
            <pc:sldMk cId="0" sldId="283"/>
            <ac:picMk id="7" creationId="{192E81FE-4378-44DE-97A0-0EF89385646B}"/>
          </ac:picMkLst>
        </pc:picChg>
      </pc:sldChg>
      <pc:sldChg chg="addSp delSp modSp">
        <pc:chgData name="Александра Кукреш" userId="9d328024c7de23c2" providerId="LiveId" clId="{0624B20E-74CC-344F-B6FA-5624D781A3E2}" dt="2021-01-24T19:58:18.241" v="50"/>
        <pc:sldMkLst>
          <pc:docMk/>
          <pc:sldMk cId="1042087250" sldId="322"/>
        </pc:sldMkLst>
        <pc:spChg chg="mod">
          <ac:chgData name="Александра Кукреш" userId="9d328024c7de23c2" providerId="LiveId" clId="{0624B20E-74CC-344F-B6FA-5624D781A3E2}" dt="2021-01-24T19:57:32.939" v="46" actId="1076"/>
          <ac:spMkLst>
            <pc:docMk/>
            <pc:sldMk cId="1042087250" sldId="322"/>
            <ac:spMk id="4" creationId="{00000000-0000-0000-0000-000000000000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7" creationId="{39E6E3E8-5066-D44A-93D3-FFBD3F558CCD}"/>
          </ac:spMkLst>
        </pc:spChg>
        <pc:spChg chg="mod">
          <ac:chgData name="Александра Кукреш" userId="9d328024c7de23c2" providerId="LiveId" clId="{0624B20E-74CC-344F-B6FA-5624D781A3E2}" dt="2021-01-24T19:57:25.306" v="45" actId="1076"/>
          <ac:spMkLst>
            <pc:docMk/>
            <pc:sldMk cId="1042087250" sldId="322"/>
            <ac:spMk id="10" creationId="{BA51A215-1147-5643-A70C-E79465B6B15C}"/>
          </ac:spMkLst>
        </pc:spChg>
        <pc:spChg chg="mod">
          <ac:chgData name="Александра Кукреш" userId="9d328024c7de23c2" providerId="LiveId" clId="{0624B20E-74CC-344F-B6FA-5624D781A3E2}" dt="2021-01-24T19:57:25.306" v="45" actId="1076"/>
          <ac:spMkLst>
            <pc:docMk/>
            <pc:sldMk cId="1042087250" sldId="322"/>
            <ac:spMk id="11" creationId="{14FEA609-B3AD-AE4E-AFC3-D8BF554FFA59}"/>
          </ac:spMkLst>
        </pc:spChg>
        <pc:spChg chg="mod">
          <ac:chgData name="Александра Кукреш" userId="9d328024c7de23c2" providerId="LiveId" clId="{0624B20E-74CC-344F-B6FA-5624D781A3E2}" dt="2021-01-24T19:56:34.693" v="16" actId="1076"/>
          <ac:spMkLst>
            <pc:docMk/>
            <pc:sldMk cId="1042087250" sldId="322"/>
            <ac:spMk id="18" creationId="{9BC77D6D-DB8B-794F-A4D6-DBB9BCCCFFA2}"/>
          </ac:spMkLst>
        </pc:spChg>
        <pc:spChg chg="mod">
          <ac:chgData name="Александра Кукреш" userId="9d328024c7de23c2" providerId="LiveId" clId="{0624B20E-74CC-344F-B6FA-5624D781A3E2}" dt="2021-01-24T19:57:06.712" v="43" actId="1076"/>
          <ac:spMkLst>
            <pc:docMk/>
            <pc:sldMk cId="1042087250" sldId="322"/>
            <ac:spMk id="22" creationId="{16C6CF95-213F-EF4E-A54F-6764C6F69B77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29" creationId="{62340EF3-D821-B545-86CC-01F776D2E192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30" creationId="{FD1AC646-5D37-AF48-87A6-FA72AE7364B9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31" creationId="{AF4267E3-1F0D-A042-A042-B27FE12A3728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32" creationId="{0D104079-0279-8348-97C7-E6C6F9B9EA10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33" creationId="{144ED24C-9E4F-A54B-B498-456FA81830B3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34" creationId="{36220C53-5012-744F-983A-DF5850767E84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35" creationId="{53F9D38D-4173-F245-B46B-52D435DC5ADB}"/>
          </ac:spMkLst>
        </pc:spChg>
        <pc:spChg chg="mod">
          <ac:chgData name="Александра Кукреш" userId="9d328024c7de23c2" providerId="LiveId" clId="{0624B20E-74CC-344F-B6FA-5624D781A3E2}" dt="2021-01-24T19:58:11.459" v="48" actId="207"/>
          <ac:spMkLst>
            <pc:docMk/>
            <pc:sldMk cId="1042087250" sldId="322"/>
            <ac:spMk id="36" creationId="{949FDA76-FC46-DA42-96C8-7065E9397D30}"/>
          </ac:spMkLst>
        </pc:spChg>
        <pc:spChg chg="add del mod">
          <ac:chgData name="Александра Кукреш" userId="9d328024c7de23c2" providerId="LiveId" clId="{0624B20E-74CC-344F-B6FA-5624D781A3E2}" dt="2021-01-24T19:58:18.241" v="50"/>
          <ac:spMkLst>
            <pc:docMk/>
            <pc:sldMk cId="1042087250" sldId="322"/>
            <ac:spMk id="37" creationId="{98979FCF-22A9-2D41-9CA1-27FDA93A26FF}"/>
          </ac:spMkLst>
        </pc:spChg>
        <pc:picChg chg="mod">
          <ac:chgData name="Александра Кукреш" userId="9d328024c7de23c2" providerId="LiveId" clId="{0624B20E-74CC-344F-B6FA-5624D781A3E2}" dt="2021-01-24T19:57:25.306" v="45" actId="1076"/>
          <ac:picMkLst>
            <pc:docMk/>
            <pc:sldMk cId="1042087250" sldId="322"/>
            <ac:picMk id="9" creationId="{E7917CD8-C087-6A40-8F8B-45A2AFC22CF7}"/>
          </ac:picMkLst>
        </pc:picChg>
        <pc:picChg chg="mod">
          <ac:chgData name="Александра Кукреш" userId="9d328024c7de23c2" providerId="LiveId" clId="{0624B20E-74CC-344F-B6FA-5624D781A3E2}" dt="2021-01-24T19:56:15.586" v="14" actId="1076"/>
          <ac:picMkLst>
            <pc:docMk/>
            <pc:sldMk cId="1042087250" sldId="322"/>
            <ac:picMk id="13" creationId="{1FFA0604-6575-164F-AC50-851DE61E78E3}"/>
          </ac:picMkLst>
        </pc:picChg>
        <pc:picChg chg="mod">
          <ac:chgData name="Александра Кукреш" userId="9d328024c7de23c2" providerId="LiveId" clId="{0624B20E-74CC-344F-B6FA-5624D781A3E2}" dt="2021-01-24T19:56:25.600" v="15" actId="1076"/>
          <ac:picMkLst>
            <pc:docMk/>
            <pc:sldMk cId="1042087250" sldId="322"/>
            <ac:picMk id="17" creationId="{C8138003-8107-2947-AEEC-060514188418}"/>
          </ac:picMkLst>
        </pc:picChg>
        <pc:picChg chg="mod">
          <ac:chgData name="Александра Кукреш" userId="9d328024c7de23c2" providerId="LiveId" clId="{0624B20E-74CC-344F-B6FA-5624D781A3E2}" dt="2021-01-24T19:56:34.693" v="16" actId="1076"/>
          <ac:picMkLst>
            <pc:docMk/>
            <pc:sldMk cId="1042087250" sldId="322"/>
            <ac:picMk id="20" creationId="{91E57F6D-BA37-B44C-8682-F0D605D9C987}"/>
          </ac:picMkLst>
        </pc:picChg>
        <pc:picChg chg="mod">
          <ac:chgData name="Александра Кукреш" userId="9d328024c7de23c2" providerId="LiveId" clId="{0624B20E-74CC-344F-B6FA-5624D781A3E2}" dt="2021-01-24T19:57:06.712" v="43" actId="1076"/>
          <ac:picMkLst>
            <pc:docMk/>
            <pc:sldMk cId="1042087250" sldId="322"/>
            <ac:picMk id="24" creationId="{76A27E39-E2A0-2043-A843-A8CFE4BBE7B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672070784266612E-2"/>
          <c:y val="7.1142958882391222E-2"/>
          <c:w val="0.90194653010140546"/>
          <c:h val="0.7863742008280054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</c:dPt>
          <c:dPt>
            <c:idx val="2"/>
            <c:bubble3D val="0"/>
            <c:spPr>
              <a:solidFill>
                <a:schemeClr val="accent3">
                  <a:alpha val="90000"/>
                </a:schemeClr>
              </a:solidFill>
              <a:ln w="19050">
                <a:solidFill>
                  <a:schemeClr val="accent3">
                    <a:lumMod val="75000"/>
                  </a:schemeClr>
                </a:solidFill>
              </a:ln>
              <a:effectLst>
                <a:innerShdw blurRad="114300">
                  <a:schemeClr val="accent3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3">
                    <a:lumMod val="75000"/>
                  </a:schemeClr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alpha val="90000"/>
                </a:schemeClr>
              </a:solidFill>
              <a:ln w="19050">
                <a:solidFill>
                  <a:schemeClr val="accent4">
                    <a:lumMod val="75000"/>
                  </a:schemeClr>
                </a:solidFill>
              </a:ln>
              <a:effectLst>
                <a:innerShdw blurRad="114300">
                  <a:schemeClr val="accent4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4">
                    <a:lumMod val="75000"/>
                  </a:schemeClr>
                </a:contourClr>
              </a:sp3d>
            </c:spPr>
          </c:dPt>
          <c:dPt>
            <c:idx val="4"/>
            <c:bubble3D val="0"/>
            <c:spPr>
              <a:solidFill>
                <a:schemeClr val="accent5">
                  <a:alpha val="90000"/>
                </a:schemeClr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  <a:effectLst>
                <a:innerShdw blurRad="114300">
                  <a:schemeClr val="accent5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5">
                    <a:lumMod val="75000"/>
                  </a:schemeClr>
                </a:contourClr>
              </a:sp3d>
            </c:spPr>
          </c:dPt>
          <c:dPt>
            <c:idx val="5"/>
            <c:bubble3D val="0"/>
            <c:spPr>
              <a:solidFill>
                <a:schemeClr val="accent6">
                  <a:alpha val="90000"/>
                </a:schemeClr>
              </a:solidFill>
              <a:ln w="19050">
                <a:solidFill>
                  <a:schemeClr val="accent6">
                    <a:lumMod val="75000"/>
                  </a:schemeClr>
                </a:solidFill>
              </a:ln>
              <a:effectLst>
                <a:innerShdw blurRad="114300">
                  <a:schemeClr val="accent6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6"/>
            <c:bubble3D val="0"/>
            <c:spPr>
              <a:solidFill>
                <a:schemeClr val="accent1">
                  <a:lumMod val="60000"/>
                  <a:alpha val="90000"/>
                </a:schemeClr>
              </a:solidFill>
              <a:ln w="19050">
                <a:solidFill>
                  <a:schemeClr val="accent1">
                    <a:lumMod val="60000"/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60000"/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60000"/>
                    <a:lumMod val="75000"/>
                  </a:schemeClr>
                </a:contourClr>
              </a:sp3d>
            </c:spPr>
          </c:dPt>
          <c:dLbls>
            <c:dLbl>
              <c:idx val="0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1522201945528431"/>
                  <c:y val="-7.4244778253739804E-2"/>
                </c:manualLayout>
              </c:layout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3"/>
                  </a:solidFill>
                  <a:round/>
                </a:ln>
                <a:effectLst>
                  <a:outerShdw blurRad="50800" dist="38100" dir="2700000" algn="tl" rotWithShape="0">
                    <a:schemeClr val="accent3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4"/>
                  </a:solidFill>
                  <a:round/>
                </a:ln>
                <a:effectLst>
                  <a:outerShdw blurRad="50800" dist="38100" dir="2700000" algn="tl" rotWithShape="0">
                    <a:schemeClr val="accent4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5"/>
                  </a:solidFill>
                  <a:round/>
                </a:ln>
                <a:effectLst>
                  <a:outerShdw blurRad="50800" dist="38100" dir="2700000" algn="tl" rotWithShape="0">
                    <a:schemeClr val="accent5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6"/>
                  </a:solidFill>
                  <a:round/>
                </a:ln>
                <a:effectLst>
                  <a:outerShdw blurRad="50800" dist="38100" dir="2700000" algn="tl" rotWithShape="0">
                    <a:schemeClr val="accent6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inEnd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7009521457517944E-2"/>
                  <c:y val="7.5345190228200368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330" b="0" i="0" u="none" strike="noStrike" kern="1200" baseline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98EAF9EF-385A-41CE-BBC7-7C73917A5039}" type="CATEGORYNAME">
                      <a:rPr lang="ru-RU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[ИМЯ КАТЕГОРИИ]</a:t>
                    </a:fld>
                    <a:r>
                      <a:rPr lang="ru-RU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; </a:t>
                    </a:r>
                    <a:fld id="{D15D8B96-DF43-4366-8C1E-1BDC4703EED1}" type="VALUE">
                      <a:rPr lang="ru-RU" sz="1600" b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[ЗНАЧЕНИЕ]</a:t>
                    </a:fld>
                    <a:endParaRPr lang="ru-RU" baseline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>
                      <a:lumMod val="60000"/>
                    </a:schemeClr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60000"/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330" b="0" i="0" u="none" strike="noStrike" kern="1200" baseline="0">
                      <a:solidFill>
                        <a:schemeClr val="tx1"/>
                      </a:solidFill>
                      <a:effectLst/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127466957937184"/>
                      <c:h val="9.4742291640613568E-2"/>
                    </c:manualLayout>
                  </c15:layout>
                  <c15:dlblFieldTable/>
                  <c15:showDataLabelsRange val="0"/>
                </c:ext>
              </c:extLst>
            </c:dLbl>
            <c:spPr>
              <a:solidFill>
                <a:prstClr val="white">
                  <a:alpha val="90000"/>
                </a:prstClr>
              </a:solidFill>
              <a:ln w="12700" cap="flat" cmpd="sng" algn="ctr">
                <a:solidFill>
                  <a:srgbClr val="4472C4"/>
                </a:solidFill>
                <a:round/>
              </a:ln>
              <a:effectLst>
                <a:outerShdw blurRad="50800" dist="38100" dir="2700000" algn="tl" rotWithShape="0">
                  <a:srgbClr val="4472C4">
                    <a:lumMod val="75000"/>
                    <a:alpha val="40000"/>
                  </a:srgb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Лист1!$A$2:$A$8</c:f>
              <c:strCache>
                <c:ptCount val="7"/>
                <c:pt idx="0">
                  <c:v>Брестская область</c:v>
                </c:pt>
                <c:pt idx="1">
                  <c:v>Гродненская область</c:v>
                </c:pt>
                <c:pt idx="2">
                  <c:v>Могилевская область</c:v>
                </c:pt>
                <c:pt idx="3">
                  <c:v>Витебская область </c:v>
                </c:pt>
                <c:pt idx="4">
                  <c:v>г.Минск</c:v>
                </c:pt>
                <c:pt idx="5">
                  <c:v>Гомельская область</c:v>
                </c:pt>
                <c:pt idx="6">
                  <c:v>Минская область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11.4</c:v>
                </c:pt>
                <c:pt idx="1">
                  <c:v>10.6</c:v>
                </c:pt>
                <c:pt idx="2">
                  <c:v>7.9</c:v>
                </c:pt>
                <c:pt idx="3">
                  <c:v>8.6999999999999993</c:v>
                </c:pt>
                <c:pt idx="4">
                  <c:v>30.8</c:v>
                </c:pt>
                <c:pt idx="5">
                  <c:v>11.8</c:v>
                </c:pt>
                <c:pt idx="6">
                  <c:v>18.8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135135135135137"/>
          <c:y val="3.105590062111801E-3"/>
          <c:w val="0.63006756756756754"/>
          <c:h val="0.773291925465838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Брестская область</c:v>
                </c:pt>
              </c:strCache>
            </c:strRef>
          </c:tx>
          <c:spPr>
            <a:solidFill>
              <a:srgbClr val="99CC00"/>
            </a:solidFill>
            <a:ln w="42794">
              <a:noFill/>
            </a:ln>
          </c:spPr>
          <c:invertIfNegative val="0"/>
          <c:dLbls>
            <c:dLbl>
              <c:idx val="2"/>
              <c:layout>
                <c:manualLayout>
                  <c:x val="1.0550498210798898E-2"/>
                  <c:y val="-6.5251281028234687E-2"/>
                </c:manualLayout>
              </c:layout>
              <c:spPr>
                <a:noFill/>
                <a:ln w="42794">
                  <a:noFill/>
                </a:ln>
              </c:spPr>
              <c:txPr>
                <a:bodyPr/>
                <a:lstStyle/>
                <a:p>
                  <a:pPr>
                    <a:defRPr sz="1348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427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4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Sheet1!$B$2:$G$2</c:f>
              <c:numCache>
                <c:formatCode>0.0</c:formatCode>
                <c:ptCount val="6"/>
                <c:pt idx="0">
                  <c:v>9.4</c:v>
                </c:pt>
                <c:pt idx="1">
                  <c:v>12.4</c:v>
                </c:pt>
                <c:pt idx="2">
                  <c:v>4.2</c:v>
                </c:pt>
                <c:pt idx="3">
                  <c:v>13.6</c:v>
                </c:pt>
                <c:pt idx="4">
                  <c:v>22.2</c:v>
                </c:pt>
                <c:pt idx="5">
                  <c:v>11.8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Витебская область</c:v>
                </c:pt>
              </c:strCache>
            </c:strRef>
          </c:tx>
          <c:spPr>
            <a:solidFill>
              <a:srgbClr val="00FFFF"/>
            </a:solidFill>
            <a:ln w="42794">
              <a:noFill/>
            </a:ln>
          </c:spPr>
          <c:invertIfNegative val="0"/>
          <c:dLbls>
            <c:dLbl>
              <c:idx val="0"/>
              <c:layout>
                <c:manualLayout>
                  <c:x val="7.1268606799568257E-4"/>
                  <c:y val="-6.2145541195676057E-2"/>
                </c:manualLayout>
              </c:layout>
              <c:spPr>
                <a:noFill/>
                <a:ln w="42794">
                  <a:noFill/>
                </a:ln>
              </c:spPr>
              <c:txPr>
                <a:bodyPr/>
                <a:lstStyle/>
                <a:p>
                  <a:pPr>
                    <a:defRPr sz="1348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427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4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Sheet1!$B$3:$G$3</c:f>
              <c:numCache>
                <c:formatCode>0.0</c:formatCode>
                <c:ptCount val="6"/>
                <c:pt idx="0">
                  <c:v>3</c:v>
                </c:pt>
                <c:pt idx="1">
                  <c:v>10</c:v>
                </c:pt>
                <c:pt idx="2">
                  <c:v>12.5</c:v>
                </c:pt>
                <c:pt idx="3">
                  <c:v>8.8000000000000007</c:v>
                </c:pt>
                <c:pt idx="4">
                  <c:v>11.2</c:v>
                </c:pt>
                <c:pt idx="5">
                  <c:v>12.5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Гомельская область</c:v>
                </c:pt>
              </c:strCache>
            </c:strRef>
          </c:tx>
          <c:spPr>
            <a:solidFill>
              <a:srgbClr val="FFCC00"/>
            </a:solidFill>
            <a:ln w="42794">
              <a:noFill/>
            </a:ln>
          </c:spPr>
          <c:invertIfNegative val="0"/>
          <c:dLbls>
            <c:spPr>
              <a:noFill/>
              <a:ln w="427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4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Sheet1!$B$4:$G$4</c:f>
              <c:numCache>
                <c:formatCode>0.0</c:formatCode>
                <c:ptCount val="6"/>
                <c:pt idx="0">
                  <c:v>45.8</c:v>
                </c:pt>
                <c:pt idx="1">
                  <c:v>11.8</c:v>
                </c:pt>
                <c:pt idx="2">
                  <c:v>7.2</c:v>
                </c:pt>
                <c:pt idx="3">
                  <c:v>13.9</c:v>
                </c:pt>
                <c:pt idx="4">
                  <c:v>12</c:v>
                </c:pt>
                <c:pt idx="5">
                  <c:v>19.899999999999999</c:v>
                </c:pt>
              </c:numCache>
            </c:numRef>
          </c:val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Гродненская область</c:v>
                </c:pt>
              </c:strCache>
            </c:strRef>
          </c:tx>
          <c:spPr>
            <a:solidFill>
              <a:srgbClr val="99CCFF"/>
            </a:solidFill>
            <a:ln w="42794">
              <a:noFill/>
            </a:ln>
          </c:spPr>
          <c:invertIfNegative val="0"/>
          <c:dLbls>
            <c:dLbl>
              <c:idx val="2"/>
              <c:layout>
                <c:manualLayout>
                  <c:x val="-8.0510684014678535E-4"/>
                  <c:y val="-6.2145690966122935E-2"/>
                </c:manualLayout>
              </c:layout>
              <c:spPr>
                <a:noFill/>
                <a:ln w="42794">
                  <a:noFill/>
                </a:ln>
              </c:spPr>
              <c:txPr>
                <a:bodyPr/>
                <a:lstStyle/>
                <a:p>
                  <a:pPr>
                    <a:defRPr sz="1348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427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4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Sheet1!$B$5:$G$5</c:f>
              <c:numCache>
                <c:formatCode>0.0</c:formatCode>
                <c:ptCount val="6"/>
                <c:pt idx="0">
                  <c:v>4.9000000000000004</c:v>
                </c:pt>
                <c:pt idx="1">
                  <c:v>9.9</c:v>
                </c:pt>
                <c:pt idx="2">
                  <c:v>2.9</c:v>
                </c:pt>
                <c:pt idx="3">
                  <c:v>12.3</c:v>
                </c:pt>
                <c:pt idx="4">
                  <c:v>17.7</c:v>
                </c:pt>
                <c:pt idx="5">
                  <c:v>11</c:v>
                </c:pt>
              </c:numCache>
            </c:numRef>
          </c:val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г.Минск</c:v>
                </c:pt>
              </c:strCache>
            </c:strRef>
          </c:tx>
          <c:spPr>
            <a:solidFill>
              <a:srgbClr val="FF99CC"/>
            </a:solidFill>
            <a:ln w="42794">
              <a:noFill/>
            </a:ln>
          </c:spPr>
          <c:invertIfNegative val="0"/>
          <c:dLbls>
            <c:spPr>
              <a:noFill/>
              <a:ln w="427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4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Sheet1!$B$6:$G$6</c:f>
              <c:numCache>
                <c:formatCode>0.0</c:formatCode>
                <c:ptCount val="6"/>
                <c:pt idx="0">
                  <c:v>24</c:v>
                </c:pt>
                <c:pt idx="1">
                  <c:v>29.6</c:v>
                </c:pt>
                <c:pt idx="2">
                  <c:v>56</c:v>
                </c:pt>
                <c:pt idx="3">
                  <c:v>20</c:v>
                </c:pt>
                <c:pt idx="5">
                  <c:v>15.6</c:v>
                </c:pt>
              </c:numCache>
            </c:numRef>
          </c:val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Минская область</c:v>
                </c:pt>
              </c:strCache>
            </c:strRef>
          </c:tx>
          <c:spPr>
            <a:solidFill>
              <a:srgbClr val="9999FF"/>
            </a:solidFill>
            <a:ln w="42794">
              <a:noFill/>
            </a:ln>
          </c:spPr>
          <c:invertIfNegative val="0"/>
          <c:dLbls>
            <c:spPr>
              <a:noFill/>
              <a:ln w="427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48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Sheet1!$B$7:$G$7</c:f>
              <c:numCache>
                <c:formatCode>0.0</c:formatCode>
                <c:ptCount val="6"/>
                <c:pt idx="0">
                  <c:v>9.1</c:v>
                </c:pt>
                <c:pt idx="1">
                  <c:v>17.600000000000001</c:v>
                </c:pt>
                <c:pt idx="2">
                  <c:v>14.3</c:v>
                </c:pt>
                <c:pt idx="3">
                  <c:v>23.6</c:v>
                </c:pt>
                <c:pt idx="4">
                  <c:v>26.4</c:v>
                </c:pt>
                <c:pt idx="5">
                  <c:v>20.5</c:v>
                </c:pt>
              </c:numCache>
            </c:numRef>
          </c:val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Могилевская область</c:v>
                </c:pt>
              </c:strCache>
            </c:strRef>
          </c:tx>
          <c:spPr>
            <a:solidFill>
              <a:srgbClr val="FFFF00"/>
            </a:solidFill>
            <a:ln w="42794">
              <a:noFill/>
            </a:ln>
          </c:spPr>
          <c:invertIfNegative val="0"/>
          <c:dLbls>
            <c:dLbl>
              <c:idx val="0"/>
              <c:layout>
                <c:manualLayout>
                  <c:x val="7.0370305870197658E-3"/>
                  <c:y val="-7.4567901444123175E-2"/>
                </c:manualLayout>
              </c:layout>
              <c:spPr>
                <a:noFill/>
                <a:ln w="42794">
                  <a:noFill/>
                </a:ln>
              </c:spPr>
              <c:txPr>
                <a:bodyPr/>
                <a:lstStyle/>
                <a:p>
                  <a:pPr>
                    <a:defRPr sz="1348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5125527454514796E-3"/>
                  <c:y val="-6.2145690966122935E-2"/>
                </c:manualLayout>
              </c:layout>
              <c:spPr>
                <a:noFill/>
                <a:ln w="42794">
                  <a:noFill/>
                </a:ln>
              </c:spPr>
              <c:txPr>
                <a:bodyPr/>
                <a:lstStyle/>
                <a:p>
                  <a:pPr>
                    <a:defRPr sz="1348" b="0" i="0" u="none" strike="noStrike" baseline="0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 w="42794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348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</c:numCache>
            </c:numRef>
          </c:cat>
          <c:val>
            <c:numRef>
              <c:f>Sheet1!$B$8:$G$8</c:f>
              <c:numCache>
                <c:formatCode>0.0</c:formatCode>
                <c:ptCount val="6"/>
                <c:pt idx="0">
                  <c:v>3.8</c:v>
                </c:pt>
                <c:pt idx="1">
                  <c:v>8.6999999999999993</c:v>
                </c:pt>
                <c:pt idx="2">
                  <c:v>2.9</c:v>
                </c:pt>
                <c:pt idx="3">
                  <c:v>7.8</c:v>
                </c:pt>
                <c:pt idx="4">
                  <c:v>10.4</c:v>
                </c:pt>
                <c:pt idx="5">
                  <c:v>8.6999999999999993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82912352"/>
        <c:axId val="82912912"/>
      </c:barChart>
      <c:catAx>
        <c:axId val="82912352"/>
        <c:scaling>
          <c:orientation val="minMax"/>
        </c:scaling>
        <c:delete val="0"/>
        <c:axPos val="l"/>
        <c:numFmt formatCode="@" sourceLinked="0"/>
        <c:majorTickMark val="out"/>
        <c:minorTickMark val="none"/>
        <c:tickLblPos val="nextTo"/>
        <c:spPr>
          <a:ln w="53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9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82912912"/>
        <c:crosses val="autoZero"/>
        <c:auto val="1"/>
        <c:lblAlgn val="ctr"/>
        <c:lblOffset val="0"/>
        <c:tickLblSkip val="1"/>
        <c:tickMarkSkip val="1"/>
        <c:noMultiLvlLbl val="0"/>
      </c:catAx>
      <c:valAx>
        <c:axId val="82912912"/>
        <c:scaling>
          <c:orientation val="minMax"/>
          <c:max val="100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5349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348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82912352"/>
        <c:crosses val="autoZero"/>
        <c:crossBetween val="between"/>
        <c:majorUnit val="20"/>
        <c:minorUnit val="20"/>
      </c:valAx>
      <c:spPr>
        <a:noFill/>
        <a:ln w="42794">
          <a:noFill/>
        </a:ln>
      </c:spPr>
    </c:plotArea>
    <c:legend>
      <c:legendPos val="b"/>
      <c:legendEntry>
        <c:idx val="5"/>
        <c:txPr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</c:legendEntry>
      <c:layout>
        <c:manualLayout>
          <c:xMode val="edge"/>
          <c:yMode val="edge"/>
          <c:x val="5.5743243243243243E-2"/>
          <c:y val="0.89130434782608692"/>
          <c:w val="0.9442567567567568"/>
          <c:h val="0.11180124223602485"/>
        </c:manualLayout>
      </c:layout>
      <c:overlay val="0"/>
      <c:spPr>
        <a:noFill/>
        <a:ln w="42794">
          <a:noFill/>
        </a:ln>
      </c:spPr>
      <c:txPr>
        <a:bodyPr/>
        <a:lstStyle/>
        <a:p>
          <a:pPr>
            <a:defRPr sz="139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401" b="1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33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image" Target="../media/image12.jpg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0" y="73333"/>
          <a:ext cx="2030911" cy="124102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746739" y="979221"/>
          <a:ext cx="3377585" cy="22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Производство </a:t>
          </a:r>
          <a:r>
            <a:rPr lang="ru-RU" sz="1500" b="1" kern="1200" dirty="0">
              <a:latin typeface="Arial Narrow" panose="020B0606020202030204" pitchFamily="34" charset="0"/>
            </a:rPr>
            <a:t>валовой </a:t>
          </a:r>
          <a:br>
            <a:rPr lang="ru-RU" sz="1500" b="1" kern="1200" dirty="0">
              <a:latin typeface="Arial Narrow" panose="020B0606020202030204" pitchFamily="34" charset="0"/>
            </a:rPr>
          </a:br>
          <a:r>
            <a:rPr lang="ru-RU" sz="1500" b="1" kern="1200" dirty="0">
              <a:latin typeface="Arial Narrow" panose="020B0606020202030204" pitchFamily="34" charset="0"/>
            </a:rPr>
            <a:t>с/х продукции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увеличено на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8%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Arial Narrow" panose="020B0606020202030204" pitchFamily="34" charset="0"/>
            </a:rPr>
            <a:t>В 2022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году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сбор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зерновых 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и зернобобовых культур составил 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2,2 млн. тонн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В 2022 году надоено более 2 млн. тонн молока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746739" y="979221"/>
        <a:ext cx="3377585" cy="2255397"/>
      </dsp:txXfrm>
    </dsp:sp>
    <dsp:sp modelId="{790017C6-EAF5-44B9-BCC2-ADDCFD82B0D9}">
      <dsp:nvSpPr>
        <dsp:cNvPr id="0" name=""/>
        <dsp:cNvSpPr/>
      </dsp:nvSpPr>
      <dsp:spPr>
        <a:xfrm>
          <a:off x="745329" y="1240606"/>
          <a:ext cx="386281" cy="3863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641725" y="1240656"/>
          <a:ext cx="386381" cy="3862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728229" y="2600964"/>
          <a:ext cx="386381" cy="3862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533168" y="2587010"/>
          <a:ext cx="494038" cy="332608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66904" y="336984"/>
          <a:ext cx="2128908" cy="1076361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852611" y="1256602"/>
          <a:ext cx="3216746" cy="1848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Количество субъектов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 малого и среднего предпринимательства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увеличилось более чем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на 6 тыс. субъектов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Формирует более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40% консолидированного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областного бюджета</a:t>
          </a:r>
        </a:p>
      </dsp:txBody>
      <dsp:txXfrm>
        <a:off x="852611" y="1256602"/>
        <a:ext cx="3216746" cy="1848414"/>
      </dsp:txXfrm>
    </dsp:sp>
    <dsp:sp modelId="{790017C6-EAF5-44B9-BCC2-ADDCFD82B0D9}">
      <dsp:nvSpPr>
        <dsp:cNvPr id="0" name=""/>
        <dsp:cNvSpPr/>
      </dsp:nvSpPr>
      <dsp:spPr>
        <a:xfrm>
          <a:off x="797593" y="1294585"/>
          <a:ext cx="393679" cy="3937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578000" y="1204791"/>
          <a:ext cx="393781" cy="393679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793341" y="2533789"/>
          <a:ext cx="393781" cy="393679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622084" y="2533738"/>
          <a:ext cx="393679" cy="3937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29506" y="283855"/>
          <a:ext cx="1978124" cy="115073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6000" b="-2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601217" y="1177561"/>
          <a:ext cx="3495900" cy="1939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Реализуются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мероприятия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Государственной и областной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инвестиционных программ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Введено в эксплуатацию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более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40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различных объектов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социальной сферы</a:t>
          </a:r>
        </a:p>
      </dsp:txBody>
      <dsp:txXfrm>
        <a:off x="601217" y="1177561"/>
        <a:ext cx="3495900" cy="1939694"/>
      </dsp:txXfrm>
    </dsp:sp>
    <dsp:sp modelId="{790017C6-EAF5-44B9-BCC2-ADDCFD82B0D9}">
      <dsp:nvSpPr>
        <dsp:cNvPr id="0" name=""/>
        <dsp:cNvSpPr/>
      </dsp:nvSpPr>
      <dsp:spPr>
        <a:xfrm>
          <a:off x="1049649" y="1296312"/>
          <a:ext cx="376241" cy="376338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308600" y="1296361"/>
          <a:ext cx="376338" cy="37624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1036533" y="2687397"/>
          <a:ext cx="376338" cy="37624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315500" y="2707309"/>
          <a:ext cx="376241" cy="376338"/>
        </a:xfrm>
        <a:prstGeom prst="halfFrame">
          <a:avLst>
            <a:gd name="adj1" fmla="val 25770"/>
            <a:gd name="adj2" fmla="val 257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455844" y="148485"/>
          <a:ext cx="1883038" cy="10078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226161" y="756947"/>
          <a:ext cx="4053561" cy="2497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Реализовано 24 важнейших 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инвестиционных проекта</a:t>
          </a:r>
        </a:p>
        <a:p>
          <a:pPr lvl="0" algn="ctr" defTabSz="66675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Привлечено 4,2 млрд. долларов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прямых иностранных инвестиций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26161" y="756947"/>
        <a:ext cx="4053561" cy="2497918"/>
      </dsp:txXfrm>
    </dsp:sp>
    <dsp:sp modelId="{790017C6-EAF5-44B9-BCC2-ADDCFD82B0D9}">
      <dsp:nvSpPr>
        <dsp:cNvPr id="0" name=""/>
        <dsp:cNvSpPr/>
      </dsp:nvSpPr>
      <dsp:spPr>
        <a:xfrm>
          <a:off x="765663" y="1087909"/>
          <a:ext cx="366151" cy="36624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436417" y="1094384"/>
          <a:ext cx="366245" cy="36615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845360" y="2213002"/>
          <a:ext cx="366245" cy="36615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450535" y="2255311"/>
          <a:ext cx="366151" cy="36624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5EA82-F725-40E8-A9F7-1211EE38115B}">
      <dsp:nvSpPr>
        <dsp:cNvPr id="0" name=""/>
        <dsp:cNvSpPr/>
      </dsp:nvSpPr>
      <dsp:spPr>
        <a:xfrm>
          <a:off x="892273" y="1199"/>
          <a:ext cx="2567368" cy="1768917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1E06958A-6CC4-4E84-9FBC-FD60B9EA314F}">
      <dsp:nvSpPr>
        <dsp:cNvPr id="0" name=""/>
        <dsp:cNvSpPr/>
      </dsp:nvSpPr>
      <dsp:spPr>
        <a:xfrm>
          <a:off x="574471" y="1770116"/>
          <a:ext cx="3202972" cy="95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ru-RU" sz="15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развитие </a:t>
          </a:r>
          <a:r>
            <a:rPr lang="ru-RU" sz="15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районов, включающих города-спутники</a:t>
          </a:r>
          <a:endParaRPr lang="ru-RU" sz="1500" b="1" kern="1200" dirty="0"/>
        </a:p>
      </dsp:txBody>
      <dsp:txXfrm>
        <a:off x="574471" y="1770116"/>
        <a:ext cx="3202972" cy="952493"/>
      </dsp:txXfrm>
    </dsp:sp>
    <dsp:sp modelId="{9A9FA8D4-C8B4-460A-B38E-E91085650987}">
      <dsp:nvSpPr>
        <dsp:cNvPr id="0" name=""/>
        <dsp:cNvSpPr/>
      </dsp:nvSpPr>
      <dsp:spPr>
        <a:xfrm>
          <a:off x="4034288" y="1199"/>
          <a:ext cx="2567368" cy="1768917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A16AC0-9818-4FBB-A474-DBF0C336FB17}">
      <dsp:nvSpPr>
        <dsp:cNvPr id="0" name=""/>
        <dsp:cNvSpPr/>
      </dsp:nvSpPr>
      <dsp:spPr>
        <a:xfrm>
          <a:off x="4034288" y="1770116"/>
          <a:ext cx="2567368" cy="95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>
              <a:latin typeface="Arial Narrow" panose="020B0606020202030204" pitchFamily="34" charset="0"/>
              <a:cs typeface="Times New Roman" panose="02020603050405020304" pitchFamily="18" charset="0"/>
            </a:rPr>
            <a:t>развитие Свободной экономической зоны «Минск»</a:t>
          </a:r>
        </a:p>
      </dsp:txBody>
      <dsp:txXfrm>
        <a:off x="4034288" y="1770116"/>
        <a:ext cx="2567368" cy="952493"/>
      </dsp:txXfrm>
    </dsp:sp>
    <dsp:sp modelId="{0EF8A992-24DF-48D9-B56C-66D4676F8035}">
      <dsp:nvSpPr>
        <dsp:cNvPr id="0" name=""/>
        <dsp:cNvSpPr/>
      </dsp:nvSpPr>
      <dsp:spPr>
        <a:xfrm>
          <a:off x="6858502" y="1199"/>
          <a:ext cx="2567368" cy="1768917"/>
        </a:xfrm>
        <a:prstGeom prst="round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1000" r="-41000"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DC3517B-FA57-437C-BFBC-FE41A70D3081}">
      <dsp:nvSpPr>
        <dsp:cNvPr id="0" name=""/>
        <dsp:cNvSpPr/>
      </dsp:nvSpPr>
      <dsp:spPr>
        <a:xfrm>
          <a:off x="6858502" y="1770116"/>
          <a:ext cx="2567368" cy="95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ru-RU" sz="15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реализация Концепции промышленного пояса</a:t>
          </a:r>
          <a:endParaRPr lang="ru-RU" sz="1500" b="1" kern="1200" dirty="0"/>
        </a:p>
      </dsp:txBody>
      <dsp:txXfrm>
        <a:off x="6858502" y="1770116"/>
        <a:ext cx="2567368" cy="952493"/>
      </dsp:txXfrm>
    </dsp:sp>
    <dsp:sp modelId="{A45FF5C8-755D-4EF1-9EC3-19B6E4C7346B}">
      <dsp:nvSpPr>
        <dsp:cNvPr id="0" name=""/>
        <dsp:cNvSpPr/>
      </dsp:nvSpPr>
      <dsp:spPr>
        <a:xfrm>
          <a:off x="903300" y="3030260"/>
          <a:ext cx="2659614" cy="1736705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27CF7CD-5631-42CB-AECA-12B215FF3DC5}">
      <dsp:nvSpPr>
        <dsp:cNvPr id="0" name=""/>
        <dsp:cNvSpPr/>
      </dsp:nvSpPr>
      <dsp:spPr>
        <a:xfrm>
          <a:off x="892273" y="4740210"/>
          <a:ext cx="2567368" cy="95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ru-RU" sz="15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ускоренное развитие </a:t>
          </a:r>
          <a:r>
            <a:rPr lang="ru-RU" sz="15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районов на основе  городов с </a:t>
          </a:r>
          <a:r>
            <a:rPr lang="ru-RU" sz="15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населением свыше 80 тыс. человек</a:t>
          </a:r>
          <a:endParaRPr lang="ru-RU" sz="1500" b="1" kern="1200" dirty="0"/>
        </a:p>
      </dsp:txBody>
      <dsp:txXfrm>
        <a:off x="892273" y="4740210"/>
        <a:ext cx="2567368" cy="952493"/>
      </dsp:txXfrm>
    </dsp:sp>
    <dsp:sp modelId="{CE7C4639-E9A3-4516-A05C-DCEE27F3ADB1}">
      <dsp:nvSpPr>
        <dsp:cNvPr id="0" name=""/>
        <dsp:cNvSpPr/>
      </dsp:nvSpPr>
      <dsp:spPr>
        <a:xfrm>
          <a:off x="3762609" y="2979346"/>
          <a:ext cx="2567368" cy="1768917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D01054DB-3352-44D5-BA62-286E3E3B3DED}">
      <dsp:nvSpPr>
        <dsp:cNvPr id="0" name=""/>
        <dsp:cNvSpPr/>
      </dsp:nvSpPr>
      <dsp:spPr>
        <a:xfrm>
          <a:off x="3762609" y="4748263"/>
          <a:ext cx="2567368" cy="95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развитие </a:t>
          </a:r>
          <a:r>
            <a:rPr lang="ru-RU" sz="15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отдельных сельскохозяйственных регионов</a:t>
          </a:r>
          <a:endParaRPr lang="ru-RU" sz="1500" b="1" kern="1200" dirty="0"/>
        </a:p>
      </dsp:txBody>
      <dsp:txXfrm>
        <a:off x="3762609" y="4748263"/>
        <a:ext cx="2567368" cy="952493"/>
      </dsp:txXfrm>
    </dsp:sp>
    <dsp:sp modelId="{45C3CB15-0D25-4223-A353-8F0AAC7861D4}">
      <dsp:nvSpPr>
        <dsp:cNvPr id="0" name=""/>
        <dsp:cNvSpPr/>
      </dsp:nvSpPr>
      <dsp:spPr>
        <a:xfrm>
          <a:off x="6586823" y="2979346"/>
          <a:ext cx="2567368" cy="1768917"/>
        </a:xfrm>
        <a:prstGeom prst="round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1517F95-C90D-4274-BA57-C07952CEEE5B}">
      <dsp:nvSpPr>
        <dsp:cNvPr id="0" name=""/>
        <dsp:cNvSpPr/>
      </dsp:nvSpPr>
      <dsp:spPr>
        <a:xfrm>
          <a:off x="6586823" y="4748263"/>
          <a:ext cx="2567368" cy="952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Arial Narrow" panose="020B0606020202030204" pitchFamily="34" charset="0"/>
              <a:cs typeface="Times New Roman" panose="02020603050405020304" pitchFamily="18" charset="0"/>
            </a:rPr>
            <a:t>развитие </a:t>
          </a:r>
          <a:r>
            <a:rPr lang="ru-RU" sz="1500" b="1" kern="1200" dirty="0" smtClean="0">
              <a:latin typeface="Arial Narrow" panose="020B0606020202030204" pitchFamily="34" charset="0"/>
              <a:cs typeface="Times New Roman" panose="02020603050405020304" pitchFamily="18" charset="0"/>
            </a:rPr>
            <a:t>Китайско-Белорусского индустриального парка «Великий камень»</a:t>
          </a:r>
          <a:endParaRPr lang="ru-RU" sz="1500" b="1" kern="1200" dirty="0"/>
        </a:p>
      </dsp:txBody>
      <dsp:txXfrm>
        <a:off x="6586823" y="4748263"/>
        <a:ext cx="2567368" cy="9524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3377" y="6638"/>
          <a:ext cx="1677197" cy="96688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192443" y="624298"/>
          <a:ext cx="4085084" cy="2660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Введено в эксплуатацию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5,8 млн. квадратных метров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общей площади жилья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Обеспеченность жильем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составляет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31,9 кв.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метров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на одного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человека 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92443" y="624298"/>
        <a:ext cx="4085084" cy="2660169"/>
      </dsp:txXfrm>
    </dsp:sp>
    <dsp:sp modelId="{790017C6-EAF5-44B9-BCC2-ADDCFD82B0D9}">
      <dsp:nvSpPr>
        <dsp:cNvPr id="0" name=""/>
        <dsp:cNvSpPr/>
      </dsp:nvSpPr>
      <dsp:spPr>
        <a:xfrm>
          <a:off x="900351" y="1039950"/>
          <a:ext cx="389934" cy="39003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187433" y="958877"/>
          <a:ext cx="390035" cy="389934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926578" y="2164816"/>
          <a:ext cx="390035" cy="389934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202469" y="2121901"/>
          <a:ext cx="389934" cy="39003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66904" y="336984"/>
          <a:ext cx="2128908" cy="1076361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852611" y="1256602"/>
          <a:ext cx="3216746" cy="18484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Количество субъектов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 малого и среднего предпринимательства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увеличилось более чем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на 6 тыс. субъектов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Формирует более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40% консолидированного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областного бюджета</a:t>
          </a:r>
        </a:p>
      </dsp:txBody>
      <dsp:txXfrm>
        <a:off x="852611" y="1256602"/>
        <a:ext cx="3216746" cy="1848414"/>
      </dsp:txXfrm>
    </dsp:sp>
    <dsp:sp modelId="{790017C6-EAF5-44B9-BCC2-ADDCFD82B0D9}">
      <dsp:nvSpPr>
        <dsp:cNvPr id="0" name=""/>
        <dsp:cNvSpPr/>
      </dsp:nvSpPr>
      <dsp:spPr>
        <a:xfrm>
          <a:off x="797593" y="1294585"/>
          <a:ext cx="393679" cy="3937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578000" y="1204791"/>
          <a:ext cx="393781" cy="393679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793341" y="2533789"/>
          <a:ext cx="393781" cy="393679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622084" y="2533738"/>
          <a:ext cx="393679" cy="3937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29506" y="283855"/>
          <a:ext cx="1978124" cy="115073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26000" b="-26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601217" y="1177561"/>
          <a:ext cx="3495900" cy="19396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Реализуются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мероприятия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Государственной и областной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инвестиционных программ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Введено в эксплуатацию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более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40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различных объектов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социальной сферы</a:t>
          </a:r>
        </a:p>
      </dsp:txBody>
      <dsp:txXfrm>
        <a:off x="601217" y="1177561"/>
        <a:ext cx="3495900" cy="1939694"/>
      </dsp:txXfrm>
    </dsp:sp>
    <dsp:sp modelId="{790017C6-EAF5-44B9-BCC2-ADDCFD82B0D9}">
      <dsp:nvSpPr>
        <dsp:cNvPr id="0" name=""/>
        <dsp:cNvSpPr/>
      </dsp:nvSpPr>
      <dsp:spPr>
        <a:xfrm>
          <a:off x="1049649" y="1296312"/>
          <a:ext cx="376241" cy="376338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308600" y="1296361"/>
          <a:ext cx="376338" cy="37624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1036533" y="2687397"/>
          <a:ext cx="376338" cy="37624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315500" y="2707309"/>
          <a:ext cx="376241" cy="376338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455844" y="148485"/>
          <a:ext cx="1883038" cy="100787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226161" y="756947"/>
          <a:ext cx="4053561" cy="24979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Реализовано 24 важнейших 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инвестиционных проекта</a:t>
          </a:r>
        </a:p>
        <a:p>
          <a:pPr lvl="0" algn="ctr" defTabSz="666750">
            <a:lnSpc>
              <a:spcPts val="14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Привлечено 4,2 млрд. долларов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прямых иностранных инвестиций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226161" y="756947"/>
        <a:ext cx="4053561" cy="2497918"/>
      </dsp:txXfrm>
    </dsp:sp>
    <dsp:sp modelId="{790017C6-EAF5-44B9-BCC2-ADDCFD82B0D9}">
      <dsp:nvSpPr>
        <dsp:cNvPr id="0" name=""/>
        <dsp:cNvSpPr/>
      </dsp:nvSpPr>
      <dsp:spPr>
        <a:xfrm>
          <a:off x="765663" y="1087909"/>
          <a:ext cx="366151" cy="36624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436417" y="1094384"/>
          <a:ext cx="366245" cy="36615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845360" y="2213002"/>
          <a:ext cx="366245" cy="36615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450535" y="2255311"/>
          <a:ext cx="366151" cy="36624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0" y="73333"/>
          <a:ext cx="2030911" cy="1241020"/>
        </a:xfrm>
        <a:prstGeom prst="rect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746739" y="979221"/>
          <a:ext cx="3377585" cy="22553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Производство </a:t>
          </a:r>
          <a:r>
            <a:rPr lang="ru-RU" sz="1500" b="1" kern="1200" dirty="0">
              <a:latin typeface="Arial Narrow" panose="020B0606020202030204" pitchFamily="34" charset="0"/>
            </a:rPr>
            <a:t>валовой </a:t>
          </a:r>
          <a:br>
            <a:rPr lang="ru-RU" sz="1500" b="1" kern="1200" dirty="0">
              <a:latin typeface="Arial Narrow" panose="020B0606020202030204" pitchFamily="34" charset="0"/>
            </a:rPr>
          </a:br>
          <a:r>
            <a:rPr lang="ru-RU" sz="1500" b="1" kern="1200" dirty="0">
              <a:latin typeface="Arial Narrow" panose="020B0606020202030204" pitchFamily="34" charset="0"/>
            </a:rPr>
            <a:t>с/х продукции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увеличено на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8%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</a:endParaRP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latin typeface="Arial Narrow" panose="020B0606020202030204" pitchFamily="34" charset="0"/>
            </a:rPr>
            <a:t>В 2022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году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</a:rPr>
            <a:t>сбор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зерновых 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и зернобобовых культур составил </a:t>
          </a:r>
          <a:b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</a:b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2,2 млн. тонн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</a:rPr>
            <a:t>В 2022 году надоено более 2 млн. тонн молока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746739" y="979221"/>
        <a:ext cx="3377585" cy="2255397"/>
      </dsp:txXfrm>
    </dsp:sp>
    <dsp:sp modelId="{790017C6-EAF5-44B9-BCC2-ADDCFD82B0D9}">
      <dsp:nvSpPr>
        <dsp:cNvPr id="0" name=""/>
        <dsp:cNvSpPr/>
      </dsp:nvSpPr>
      <dsp:spPr>
        <a:xfrm>
          <a:off x="745329" y="1240606"/>
          <a:ext cx="386281" cy="3863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641725" y="1240656"/>
          <a:ext cx="386381" cy="3862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728229" y="2600964"/>
          <a:ext cx="386381" cy="38628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533168" y="2587010"/>
          <a:ext cx="494038" cy="332608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3377" y="6638"/>
          <a:ext cx="1677197" cy="966883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7000" b="-2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192443" y="624298"/>
          <a:ext cx="4085084" cy="26601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Введено в эксплуатацию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5,8 млн. квадратных метров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общей площади жилья</a:t>
          </a:r>
        </a:p>
        <a:p>
          <a:pPr lvl="0" algn="ctr" defTabSz="66675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Обеспеченность жильем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составляет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31,9 кв. </a:t>
          </a: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метров </a:t>
          </a:r>
          <a:b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</a:br>
          <a:r>
            <a:rPr lang="ru-RU" sz="1500" b="1" kern="1200" dirty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на одного </a:t>
          </a:r>
          <a:r>
            <a:rPr lang="ru-RU" sz="1500" b="1" kern="1200" dirty="0" smtClean="0">
              <a:solidFill>
                <a:schemeClr val="tx1"/>
              </a:solidFill>
              <a:latin typeface="Arial Narrow" panose="020B0606020202030204" pitchFamily="34" charset="0"/>
              <a:cs typeface="Arial" panose="020B0604020202020204" pitchFamily="34" charset="0"/>
            </a:rPr>
            <a:t>человека </a:t>
          </a:r>
          <a:endParaRPr lang="ru-RU" sz="1500" b="1" kern="1200" dirty="0">
            <a:solidFill>
              <a:schemeClr val="tx1"/>
            </a:solidFill>
            <a:latin typeface="Arial Narrow" panose="020B0606020202030204" pitchFamily="34" charset="0"/>
            <a:cs typeface="Arial" panose="020B0604020202020204" pitchFamily="34" charset="0"/>
          </a:endParaRPr>
        </a:p>
      </dsp:txBody>
      <dsp:txXfrm>
        <a:off x="192443" y="624298"/>
        <a:ext cx="4085084" cy="2660169"/>
      </dsp:txXfrm>
    </dsp:sp>
    <dsp:sp modelId="{790017C6-EAF5-44B9-BCC2-ADDCFD82B0D9}">
      <dsp:nvSpPr>
        <dsp:cNvPr id="0" name=""/>
        <dsp:cNvSpPr/>
      </dsp:nvSpPr>
      <dsp:spPr>
        <a:xfrm>
          <a:off x="900351" y="1039950"/>
          <a:ext cx="389934" cy="39003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187433" y="958877"/>
          <a:ext cx="390035" cy="389934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926578" y="2164816"/>
          <a:ext cx="390035" cy="389934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202469" y="2121901"/>
          <a:ext cx="389934" cy="39003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CE23B-F351-4E2C-B8B5-EB35F0E41F83}">
      <dsp:nvSpPr>
        <dsp:cNvPr id="0" name=""/>
        <dsp:cNvSpPr/>
      </dsp:nvSpPr>
      <dsp:spPr>
        <a:xfrm>
          <a:off x="1480" y="0"/>
          <a:ext cx="2114690" cy="1292889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7000" b="-17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22849-ED36-4D70-9A1D-2DA68437AB74}">
      <dsp:nvSpPr>
        <dsp:cNvPr id="0" name=""/>
        <dsp:cNvSpPr/>
      </dsp:nvSpPr>
      <dsp:spPr>
        <a:xfrm>
          <a:off x="992716" y="893192"/>
          <a:ext cx="3130067" cy="17294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 Narrow" panose="020B0606020202030204" pitchFamily="34" charset="0"/>
            </a:rPr>
            <a:t/>
          </a:r>
          <a:br>
            <a:rPr lang="ru-RU" sz="1400" b="1" kern="1200" dirty="0">
              <a:latin typeface="Arial Narrow" panose="020B0606020202030204" pitchFamily="34" charset="0"/>
            </a:rPr>
          </a:br>
          <a:r>
            <a:rPr lang="ru-RU" sz="1500" b="1" kern="1200" dirty="0" smtClean="0">
              <a:latin typeface="Arial Narrow" panose="020B0606020202030204" pitchFamily="34" charset="0"/>
            </a:rPr>
            <a:t>Рост </a:t>
          </a:r>
          <a:r>
            <a:rPr lang="ru-RU" sz="1500" b="1" kern="1200" dirty="0">
              <a:latin typeface="Arial Narrow" panose="020B0606020202030204" pitchFamily="34" charset="0"/>
            </a:rPr>
            <a:t>объема </a:t>
          </a:r>
          <a:r>
            <a:rPr lang="ru-RU" sz="1500" b="1" kern="1200" dirty="0" smtClean="0">
              <a:latin typeface="Arial Narrow" panose="020B0606020202030204" pitchFamily="34" charset="0"/>
            </a:rPr>
            <a:t>розничного </a:t>
          </a:r>
          <a:r>
            <a:rPr lang="ru-RU" sz="1500" b="1" kern="1200" dirty="0">
              <a:latin typeface="Arial Narrow" panose="020B0606020202030204" pitchFamily="34" charset="0"/>
            </a:rPr>
            <a:t>товарооборота – </a:t>
          </a:r>
          <a:r>
            <a:rPr lang="ru-RU" sz="1500" b="1" kern="1200" dirty="0" smtClean="0">
              <a:latin typeface="Arial Narrow" panose="020B0606020202030204" pitchFamily="34" charset="0"/>
            </a:rPr>
            <a:t>в 1,3 раза</a:t>
          </a:r>
          <a:endParaRPr lang="ru-RU" sz="1500" b="1" kern="1200" dirty="0">
            <a:solidFill>
              <a:srgbClr val="4D79E2"/>
            </a:solidFill>
            <a:latin typeface="Arial Narrow" panose="020B0606020202030204" pitchFamily="34" charset="0"/>
          </a:endParaRPr>
        </a:p>
        <a:p>
          <a:pPr lvl="0" algn="ctr" defTabSz="622300">
            <a:lnSpc>
              <a:spcPts val="13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>
              <a:latin typeface="Arial Narrow" panose="020B0606020202030204" pitchFamily="34" charset="0"/>
            </a:rPr>
            <a:t>Совершенствование материально-технической базы объектов торговли</a:t>
          </a:r>
          <a:br>
            <a:rPr lang="ru-RU" sz="1500" b="1" kern="1200" dirty="0">
              <a:latin typeface="Arial Narrow" panose="020B0606020202030204" pitchFamily="34" charset="0"/>
            </a:rPr>
          </a:br>
          <a:r>
            <a:rPr lang="ru-RU" sz="1500" b="1" kern="1200" dirty="0">
              <a:latin typeface="Arial Narrow" panose="020B0606020202030204" pitchFamily="34" charset="0"/>
            </a:rPr>
            <a:t> и общественного </a:t>
          </a:r>
          <a:r>
            <a:rPr lang="ru-RU" sz="1500" b="1" kern="1200" dirty="0" smtClean="0">
              <a:latin typeface="Arial Narrow" panose="020B0606020202030204" pitchFamily="34" charset="0"/>
            </a:rPr>
            <a:t>питания</a:t>
          </a:r>
          <a:endParaRPr lang="ru-RU" sz="1500" b="1" kern="1200" dirty="0">
            <a:latin typeface="Arial Narrow" panose="020B0606020202030204" pitchFamily="34" charset="0"/>
          </a:endParaRPr>
        </a:p>
      </dsp:txBody>
      <dsp:txXfrm>
        <a:off x="992716" y="893192"/>
        <a:ext cx="3130067" cy="1729461"/>
      </dsp:txXfrm>
    </dsp:sp>
    <dsp:sp modelId="{790017C6-EAF5-44B9-BCC2-ADDCFD82B0D9}">
      <dsp:nvSpPr>
        <dsp:cNvPr id="0" name=""/>
        <dsp:cNvSpPr/>
      </dsp:nvSpPr>
      <dsp:spPr>
        <a:xfrm>
          <a:off x="713916" y="1114297"/>
          <a:ext cx="407947" cy="408052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7312A9-F39C-45FA-A4E7-45D14F2FA68D}">
      <dsp:nvSpPr>
        <dsp:cNvPr id="0" name=""/>
        <dsp:cNvSpPr/>
      </dsp:nvSpPr>
      <dsp:spPr>
        <a:xfrm rot="5400000">
          <a:off x="3620191" y="1114350"/>
          <a:ext cx="408052" cy="407947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797536-22B1-4290-A28E-9DD8FB3FDFAD}">
      <dsp:nvSpPr>
        <dsp:cNvPr id="0" name=""/>
        <dsp:cNvSpPr/>
      </dsp:nvSpPr>
      <dsp:spPr>
        <a:xfrm rot="16200000">
          <a:off x="764163" y="2185045"/>
          <a:ext cx="408052" cy="407947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35962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EDCE18-A8FE-4174-BA02-57C0E8E46FE8}">
      <dsp:nvSpPr>
        <dsp:cNvPr id="0" name=""/>
        <dsp:cNvSpPr/>
      </dsp:nvSpPr>
      <dsp:spPr>
        <a:xfrm rot="10800000">
          <a:off x="3620243" y="2277220"/>
          <a:ext cx="407947" cy="408052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shade val="50000"/>
            <a:hueOff val="0"/>
            <a:satOff val="0"/>
            <a:lumOff val="17981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EEF54B-1235-4598-B990-0F9715ACEE77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6316AD-5B6F-43C7-ABB8-1C524A01C4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017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</TotalTime>
  <Words>180</Words>
  <Application>Microsoft Office PowerPoint</Application>
  <PresentationFormat>Широкоэкранный</PresentationFormat>
  <Paragraphs>69</Paragraphs>
  <Slides>8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Franklin Gothic Medium Cond</vt:lpstr>
      <vt:lpstr>Tahoma</vt:lpstr>
      <vt:lpstr>Times New Roman</vt:lpstr>
      <vt:lpstr>Тема Office</vt:lpstr>
      <vt:lpstr>Презентация PowerPoint</vt:lpstr>
      <vt:lpstr>Удельный вес ВРП Минской области в ВВП по итогам 2022 года, %</vt:lpstr>
      <vt:lpstr>УДЕЛЬНЫЙ ВЕС В ОБЩЕРЕСПУБЛИКАНСКИХ ПОКАЗАТЕЛЯХ В 2022 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Кукреш А.А.</dc:creator>
  <cp:lastModifiedBy>Шайтор Ольга Владимировна</cp:lastModifiedBy>
  <cp:revision>60</cp:revision>
  <cp:lastPrinted>2023-02-13T09:36:56Z</cp:lastPrinted>
  <dcterms:created xsi:type="dcterms:W3CDTF">2021-01-22T07:37:38Z</dcterms:created>
  <dcterms:modified xsi:type="dcterms:W3CDTF">2023-02-13T09:48:57Z</dcterms:modified>
</cp:coreProperties>
</file>