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9" r:id="rId2"/>
    <p:sldId id="270" r:id="rId3"/>
  </p:sldIdLst>
  <p:sldSz cx="9144000" cy="6858000" type="screen4x3"/>
  <p:notesSz cx="681355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29F11"/>
    <a:srgbClr val="6F267F"/>
    <a:srgbClr val="111E31"/>
    <a:srgbClr val="47627F"/>
    <a:srgbClr val="04105A"/>
    <a:srgbClr val="ED613E"/>
    <a:srgbClr val="BF3C48"/>
    <a:srgbClr val="856E45"/>
    <a:srgbClr val="FECB00"/>
    <a:srgbClr val="F7E8E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40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435" y="0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5B701-AF56-4CA1-9080-B60A06A9D40C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355" y="4724202"/>
            <a:ext cx="545084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435" y="9446678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C64A5-6191-4B02-91A7-F266282E8A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285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blinds dir="vert"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6" descr="https://xn--j1ad5aza.xn--p1ai/img/11228007/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xmlns="" id="{8A8EBA4E-9B04-4B64-A7E7-491DB68EED2B}"/>
              </a:ext>
            </a:extLst>
          </p:cNvPr>
          <p:cNvSpPr/>
          <p:nvPr/>
        </p:nvSpPr>
        <p:spPr>
          <a:xfrm>
            <a:off x="672662" y="321972"/>
            <a:ext cx="8162245" cy="553791"/>
          </a:xfrm>
          <a:prstGeom prst="round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ИНФРАСТРУКТУРА </a:t>
            </a:r>
            <a:r>
              <a:rPr lang="ru-RU" sz="2400" b="1" dirty="0"/>
              <a:t>РАЙОНА</a:t>
            </a:r>
          </a:p>
        </p:txBody>
      </p:sp>
      <p:sp>
        <p:nvSpPr>
          <p:cNvPr id="3" name="Прямоугольник: скругленные противолежащие углы 2">
            <a:extLst>
              <a:ext uri="{FF2B5EF4-FFF2-40B4-BE49-F238E27FC236}">
                <a16:creationId xmlns:a16="http://schemas.microsoft.com/office/drawing/2014/main" xmlns="" id="{72349AA4-52E2-41BB-B482-3C731307B02A}"/>
              </a:ext>
            </a:extLst>
          </p:cNvPr>
          <p:cNvSpPr/>
          <p:nvPr/>
        </p:nvSpPr>
        <p:spPr>
          <a:xfrm>
            <a:off x="178676" y="1051033"/>
            <a:ext cx="8786648" cy="113511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Автомобильные дороги: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Международного значения: М3; Республиканского значения: Р3, Р59, Р66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BBFB0414-B7C2-41CF-B3E1-7020772892B5}"/>
              </a:ext>
            </a:extLst>
          </p:cNvPr>
          <p:cNvSpPr/>
          <p:nvPr/>
        </p:nvSpPr>
        <p:spPr>
          <a:xfrm>
            <a:off x="157656" y="2411701"/>
            <a:ext cx="8828689" cy="1382533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Объекты энергетической инфраструктуры: </a:t>
            </a:r>
          </a:p>
          <a:p>
            <a:pPr algn="ctr"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</a:rPr>
              <a:t> ЗАО «</a:t>
            </a:r>
            <a:r>
              <a:rPr lang="ru-RU" sz="2000" b="1" dirty="0" err="1" smtClean="0">
                <a:solidFill>
                  <a:schemeClr val="tx1"/>
                </a:solidFill>
              </a:rPr>
              <a:t>Логойское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Агропромэнерго</a:t>
            </a:r>
            <a:r>
              <a:rPr lang="ru-RU" sz="2000" b="1" dirty="0" smtClean="0">
                <a:solidFill>
                  <a:schemeClr val="tx1"/>
                </a:solidFill>
              </a:rPr>
              <a:t>»;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- </a:t>
            </a:r>
            <a:r>
              <a:rPr lang="ru-RU" sz="2000" b="1" dirty="0" err="1" smtClean="0">
                <a:solidFill>
                  <a:schemeClr val="tx1"/>
                </a:solidFill>
              </a:rPr>
              <a:t>Логойский</a:t>
            </a:r>
            <a:r>
              <a:rPr lang="ru-RU" sz="2000" b="1" dirty="0" smtClean="0">
                <a:solidFill>
                  <a:schemeClr val="tx1"/>
                </a:solidFill>
              </a:rPr>
              <a:t> район Электрических Сетей Филиала </a:t>
            </a:r>
            <a:r>
              <a:rPr lang="ru-RU" sz="2000" b="1" dirty="0" err="1" smtClean="0">
                <a:solidFill>
                  <a:schemeClr val="tx1"/>
                </a:solidFill>
              </a:rPr>
              <a:t>Борисовские</a:t>
            </a:r>
            <a:r>
              <a:rPr lang="ru-RU" sz="2000" b="1" dirty="0" smtClean="0">
                <a:solidFill>
                  <a:schemeClr val="tx1"/>
                </a:solidFill>
              </a:rPr>
              <a:t> Электрические Сети РУП «</a:t>
            </a:r>
            <a:r>
              <a:rPr lang="ru-RU" sz="2000" b="1" dirty="0" err="1" smtClean="0">
                <a:solidFill>
                  <a:schemeClr val="tx1"/>
                </a:solidFill>
              </a:rPr>
              <a:t>Минскэнерго</a:t>
            </a:r>
            <a:r>
              <a:rPr lang="ru-RU" sz="2000" b="1" dirty="0" smtClean="0">
                <a:solidFill>
                  <a:schemeClr val="tx1"/>
                </a:solidFill>
              </a:rPr>
              <a:t>» 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xmlns="" id="{9CAA441E-4D49-40D1-A018-2E11A27C5585}"/>
              </a:ext>
            </a:extLst>
          </p:cNvPr>
          <p:cNvSpPr/>
          <p:nvPr/>
        </p:nvSpPr>
        <p:spPr>
          <a:xfrm>
            <a:off x="273270" y="4014952"/>
            <a:ext cx="8702564" cy="872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Очистные сооружения: 1 очистное сооружение (г.Логойск)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: скругленные противолежащие углы 11">
            <a:extLst>
              <a:ext uri="{FF2B5EF4-FFF2-40B4-BE49-F238E27FC236}">
                <a16:creationId xmlns:a16="http://schemas.microsoft.com/office/drawing/2014/main" xmlns="" id="{C4E3D666-82E0-462A-958C-2BB0135F4558}"/>
              </a:ext>
            </a:extLst>
          </p:cNvPr>
          <p:cNvSpPr/>
          <p:nvPr/>
        </p:nvSpPr>
        <p:spPr>
          <a:xfrm>
            <a:off x="168165" y="5272478"/>
            <a:ext cx="8776138" cy="823522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Станции обезжелезивания воды: 4 станции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2020695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656" y="178677"/>
          <a:ext cx="8797160" cy="6702384"/>
        </p:xfrm>
        <a:graphic>
          <a:graphicData uri="http://schemas.openxmlformats.org/drawingml/2006/table">
            <a:tbl>
              <a:tblPr/>
              <a:tblGrid>
                <a:gridCol w="4662353"/>
                <a:gridCol w="729453"/>
                <a:gridCol w="304014"/>
                <a:gridCol w="158441"/>
                <a:gridCol w="875026"/>
                <a:gridCol w="638464"/>
                <a:gridCol w="395003"/>
                <a:gridCol w="288169"/>
                <a:gridCol w="746237"/>
              </a:tblGrid>
              <a:tr h="185164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Транспортно-логистическое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сообщение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6011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Удаленность районного центра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г. Жодино) от г. Минска, км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41 км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16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Наличие железнодорожных путей сообщения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Не имеется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40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Удаленность районного центра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от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железнодорожных путей, км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 км.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64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Наличие автомобильных дорог международного и республиканского значения и их протяженность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М-3, 60,641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км, Р3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– 30,1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км, Р59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– 6,692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км, Р66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– 28,6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км, Р63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– 43,82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км, Р40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– 9,367 км.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354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Протяженность местных дорог,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км      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из них: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851,646 км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16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дороги с твердым покрытием, км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403,764 км.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164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Социальная инфраструктура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703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08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Количество учебных заведений всего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:   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 том числе: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4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- дошкольного образования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66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Обеспеченность детей раннего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дошкольного возраста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местами </a:t>
                      </a:r>
                      <a:r>
                        <a:rPr lang="ru-RU" sz="1200" spc="-20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200" spc="-20" dirty="0">
                          <a:latin typeface="Times New Roman"/>
                          <a:ea typeface="Calibri"/>
                          <a:cs typeface="Times New Roman"/>
                        </a:rPr>
                        <a:t>учреждениях дошкольного образования, 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92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4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- общего среднего образования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436">
                <a:tc gridSpan="4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Обеспеченность учащихся начальных, базовых, средних школ, вечерних школ, гимназий, лицеев общей площадью,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12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на одного учащегося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14,1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14,1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39">
                <a:tc gridSpan="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spc="-20">
                          <a:latin typeface="Times New Roman"/>
                          <a:ea typeface="Calibri"/>
                          <a:cs typeface="Times New Roman"/>
                        </a:rPr>
                        <a:t>- профессионально-технического образования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36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Количество учреждений здравоохранения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в том числе: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4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больницы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4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поликлиники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4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фельдшерско-акушерские пункты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4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      амбулатории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4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другие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56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Обеспеченность врачами общей практики, участковыми врачами (терапевтами </a:t>
                      </a:r>
                      <a:b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 педиатрами суммарно), жителей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одного врача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 врач на 1204 жителей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 врач на 1202 жителей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 врач на 1202 жителей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 врач на 1202 жителей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3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Количество учреждений культуры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08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Количество учреждений физической культуры и спорта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121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39">
                <a:tc gridSpan="9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Жильё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Обеспеченность населения жильем (на конец года), м</a:t>
                      </a:r>
                      <a:r>
                        <a:rPr lang="ru-RU" sz="1200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на одного жителя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32,9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33,1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33,2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33,3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966" marR="28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1660</TotalTime>
  <Words>343</Words>
  <Application>Microsoft Office PowerPoint</Application>
  <PresentationFormat>Экран (4:3)</PresentationFormat>
  <Paragraphs>112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Официальная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152</cp:revision>
  <dcterms:created xsi:type="dcterms:W3CDTF">2018-09-04T12:10:47Z</dcterms:created>
  <dcterms:modified xsi:type="dcterms:W3CDTF">2021-09-10T12:45:08Z</dcterms:modified>
</cp:coreProperties>
</file>