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59" r:id="rId2"/>
    <p:sldId id="560" r:id="rId3"/>
    <p:sldId id="563" r:id="rId4"/>
    <p:sldId id="564" r:id="rId5"/>
    <p:sldId id="565" r:id="rId6"/>
    <p:sldId id="561" r:id="rId7"/>
    <p:sldId id="582" r:id="rId8"/>
    <p:sldId id="583" r:id="rId9"/>
    <p:sldId id="585" r:id="rId10"/>
    <p:sldId id="576" r:id="rId11"/>
    <p:sldId id="501" r:id="rId12"/>
    <p:sldId id="500" r:id="rId13"/>
    <p:sldId id="592" r:id="rId14"/>
    <p:sldId id="593" r:id="rId15"/>
    <p:sldId id="586" r:id="rId16"/>
    <p:sldId id="587" r:id="rId17"/>
    <p:sldId id="589" r:id="rId18"/>
    <p:sldId id="575" r:id="rId19"/>
    <p:sldId id="502" r:id="rId20"/>
    <p:sldId id="577" r:id="rId21"/>
    <p:sldId id="260" r:id="rId22"/>
  </p:sldIdLst>
  <p:sldSz cx="9144000" cy="5143500" type="screen16x9"/>
  <p:notesSz cx="6888163" cy="100187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алакер Елена Георгиевна" initials="БЕГ" lastIdx="1" clrIdx="0">
    <p:extLst/>
  </p:cmAuthor>
  <p:cmAuthor id="2" name="OFFICE MNS" initials="OM" lastIdx="2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7A64"/>
    <a:srgbClr val="FFFFFF"/>
    <a:srgbClr val="BBD3CA"/>
    <a:srgbClr val="4A917F"/>
    <a:srgbClr val="B9D2CB"/>
    <a:srgbClr val="48917F"/>
    <a:srgbClr val="28836E"/>
    <a:srgbClr val="B6D3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3320" autoAdjust="0"/>
    <p:restoredTop sz="84803" autoAdjust="0"/>
  </p:normalViewPr>
  <p:slideViewPr>
    <p:cSldViewPr>
      <p:cViewPr>
        <p:scale>
          <a:sx n="105" d="100"/>
          <a:sy n="105" d="100"/>
        </p:scale>
        <p:origin x="-1794" y="-51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8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30AB179C-33D1-47AA-9BBF-262AA5692757}" type="datetimeFigureOut">
              <a:rPr lang="ru-RU"/>
              <a:pPr>
                <a:defRPr/>
              </a:pPr>
              <a:t>28.08.2024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4871" cy="50093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01698" y="9516039"/>
            <a:ext cx="2984871" cy="50093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pPr>
              <a:defRPr/>
            </a:pPr>
            <a:fld id="{4F62092F-7E42-4C06-9031-3B7D0F8784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CB34DA11-FF43-424F-8AD3-05E0C8F6C249}" type="datetimeFigureOut">
              <a:rPr lang="ru-RU"/>
              <a:pPr>
                <a:defRPr/>
              </a:pPr>
              <a:t>28.08.2024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786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8" tIns="46049" rIns="92098" bIns="46049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2098" tIns="46049" rIns="92098" bIns="46049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093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093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pPr>
              <a:defRPr/>
            </a:pPr>
            <a:fld id="{FEA274D5-74F5-4EDE-9F5C-673E0A7528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80145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A274D5-74F5-4EDE-9F5C-673E0A7528DA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4788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A274D5-74F5-4EDE-9F5C-673E0A7528DA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8828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A274D5-74F5-4EDE-9F5C-673E0A7528DA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5400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86280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4775" y="750888"/>
            <a:ext cx="6678613" cy="37576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891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C687DFF-6EDF-47B8-85D6-D6430128CCB1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38916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A274D5-74F5-4EDE-9F5C-673E0A7528DA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3816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346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A274D5-74F5-4EDE-9F5C-673E0A7528DA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2867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A274D5-74F5-4EDE-9F5C-673E0A7528DA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616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A274D5-74F5-4EDE-9F5C-673E0A7528DA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7687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A274D5-74F5-4EDE-9F5C-673E0A7528DA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4776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A274D5-74F5-4EDE-9F5C-673E0A7528DA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6244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A274D5-74F5-4EDE-9F5C-673E0A7528DA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468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207AD4A-2946-4A80-B92C-246AE66D6F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DFC39D7-A645-4376-A32E-2D64F73E45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5BE13AC-2D95-407E-8191-89C4163C63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7534"/>
            <a:ext cx="8229600" cy="486054"/>
          </a:xfrm>
        </p:spPr>
        <p:txBody>
          <a:bodyPr>
            <a:normAutofit/>
          </a:bodyPr>
          <a:lstStyle>
            <a:lvl1pPr>
              <a:defRPr sz="4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7594"/>
            <a:ext cx="8229600" cy="3510390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2943419-0555-4A9D-8D41-697E1A5CAD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6C31B62-995C-41F2-A916-371F81976F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B30DCF2-0B26-40F3-B2C2-3372E815ED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3A47E2B-F8F4-4F05-8198-3FD0BBAAA8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50DD3E2-CEDE-4234-AB71-6CAFB18F39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2307F69-7FD9-4840-99B6-C49A8F36CC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7DECBB1-4EB4-4737-BDE4-B519D1CD25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68313" y="573882"/>
            <a:ext cx="8229600" cy="594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179389" y="1221581"/>
            <a:ext cx="8785225" cy="350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59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954D11DA47CDBCA09ED30CC09401F00B8D23520083A9E4EB02D582EE4A24C9584E6FF389AEF612A880ED7E3359CCF12077BDCV2J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log.gov.by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ADE5E734-4DB6-4CD0-BEE8-2474639F80D6}"/>
              </a:ext>
            </a:extLst>
          </p:cNvPr>
          <p:cNvSpPr/>
          <p:nvPr/>
        </p:nvSpPr>
        <p:spPr>
          <a:xfrm>
            <a:off x="8631560" y="4921188"/>
            <a:ext cx="512440" cy="222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76087" y="3092655"/>
            <a:ext cx="734481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F15BB97-0908-728F-C54C-9968897BDB24}"/>
              </a:ext>
            </a:extLst>
          </p:cNvPr>
          <p:cNvSpPr txBox="1"/>
          <p:nvPr/>
        </p:nvSpPr>
        <p:spPr>
          <a:xfrm>
            <a:off x="395536" y="1761660"/>
            <a:ext cx="809200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7675"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переходе на использование кассового оборудования, соответствующего новым требованиям</a:t>
            </a:r>
          </a:p>
        </p:txBody>
      </p:sp>
    </p:spTree>
    <p:extLst>
      <p:ext uri="{BB962C8B-B14F-4D97-AF65-F5344CB8AC3E}">
        <p14:creationId xmlns:p14="http://schemas.microsoft.com/office/powerpoint/2010/main" val="68561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FD0FFF3-4485-EA21-586F-C51C67235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87474"/>
            <a:ext cx="8229600" cy="486054"/>
          </a:xfrm>
        </p:spPr>
        <p:txBody>
          <a:bodyPr>
            <a:normAutofit/>
          </a:bodyPr>
          <a:lstStyle/>
          <a:p>
            <a:r>
              <a:rPr lang="ru-RU" sz="2200" dirty="0">
                <a:solidFill>
                  <a:schemeClr val="bg1"/>
                </a:solidFill>
              </a:rPr>
              <a:t>Новые требования к кассовому оборудованию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A42C832-4FA3-2CF6-81EE-880269D60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35546"/>
            <a:ext cx="8430580" cy="3924436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>
                <a:effectLst/>
                <a:ea typeface="Calibri" panose="020F0502020204030204" pitchFamily="34" charset="0"/>
              </a:rPr>
              <a:t>С 1 июля 2025 г. </a:t>
            </a:r>
            <a:r>
              <a:rPr lang="ru-RU" sz="1600" dirty="0">
                <a:effectLst/>
                <a:ea typeface="Calibri" panose="020F0502020204030204" pitchFamily="34" charset="0"/>
              </a:rPr>
              <a:t>субъекты хозяйствования обязаны использовать:</a:t>
            </a:r>
          </a:p>
          <a:p>
            <a:pPr marL="0" indent="447675" algn="just">
              <a:buNone/>
            </a:pPr>
            <a:r>
              <a:rPr lang="ru-RU" sz="1600" dirty="0">
                <a:effectLst/>
                <a:ea typeface="Calibri" panose="020F0502020204030204" pitchFamily="34" charset="0"/>
              </a:rPr>
              <a:t> - кассовые суммирующие аппараты, в том числе совмещенные с таксометрами, билетопечатающие машины  модели (модификации) которых включены в Государственный реестр моделей (модификаций) кассовых суммирующих аппаратов и специальных компьютерных систем, используемых на территории Республики Беларусь, соответствующих требованиям постановления Министерства по налогам и сборам Республики Беларусь, Государственного комитета по стандартизации Республики Беларусь от 14.10.2022 № 29/99 "О требованиях к кассовым суммирующим аппаратам, в том числе совмещенным с таксометрами, билетопечатающим машинам«;</a:t>
            </a:r>
          </a:p>
          <a:p>
            <a:pPr marL="0" indent="447675" algn="just">
              <a:buNone/>
            </a:pPr>
            <a:r>
              <a:rPr lang="ru-RU" sz="1600" dirty="0">
                <a:effectLst/>
                <a:ea typeface="Calibri" panose="020F0502020204030204" pitchFamily="34" charset="0"/>
              </a:rPr>
              <a:t> - программные кассы, соответствующие требованиям постановления Министерства по налогам и сборам Республики Беларусь от 29.03.2018 № 10 «О требованиях к программной кассовой системе, программной кассе, оператору программной кассовой системы и о работе комиссии по оценке на соответствие предъявляемым требованиям»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9DE1CCE3-5909-1814-62F4-B401DFEC70FC}"/>
              </a:ext>
            </a:extLst>
          </p:cNvPr>
          <p:cNvSpPr/>
          <p:nvPr/>
        </p:nvSpPr>
        <p:spPr>
          <a:xfrm>
            <a:off x="8631560" y="4921188"/>
            <a:ext cx="512440" cy="222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64355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7095" y="699542"/>
            <a:ext cx="8485981" cy="3762418"/>
          </a:xfrm>
        </p:spPr>
        <p:txBody>
          <a:bodyPr/>
          <a:lstStyle/>
          <a:p>
            <a:pPr marL="0" indent="0" algn="just">
              <a:buNone/>
            </a:pPr>
            <a:r>
              <a:rPr lang="ru-RU" sz="1500" b="1" dirty="0"/>
              <a:t>доработка </a:t>
            </a:r>
            <a:r>
              <a:rPr lang="ru-RU" sz="1500" b="1" dirty="0">
                <a:ea typeface="Calibri" panose="020F0502020204030204" pitchFamily="34" charset="0"/>
              </a:rPr>
              <a:t>используемого субъектами хозяйствования кассового оборудования, либо приобретение и установка новых кассовых аппаратов или программных касс: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500" b="1" dirty="0">
                <a:ea typeface="Calibri" panose="020F0502020204030204" pitchFamily="34" charset="0"/>
              </a:rPr>
              <a:t>до 01.01.2025 </a:t>
            </a:r>
            <a:r>
              <a:rPr lang="ru-RU" sz="1500" dirty="0">
                <a:ea typeface="Calibri" panose="020F0502020204030204" pitchFamily="34" charset="0"/>
              </a:rPr>
              <a:t>у субъектов хозяйствования, </a:t>
            </a:r>
            <a:r>
              <a:rPr lang="ru-RU" sz="1500" b="1" dirty="0">
                <a:ea typeface="Calibri" panose="020F0502020204030204" pitchFamily="34" charset="0"/>
              </a:rPr>
              <a:t>осуществляющих продажу маркированных </a:t>
            </a:r>
            <a:r>
              <a:rPr lang="ru-RU" sz="1500" dirty="0">
                <a:ea typeface="Calibri" panose="020F0502020204030204" pitchFamily="34" charset="0"/>
              </a:rPr>
              <a:t>товаров, 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500" dirty="0">
                <a:ea typeface="Calibri" panose="020F0502020204030204" pitchFamily="34" charset="0"/>
              </a:rPr>
              <a:t>до </a:t>
            </a:r>
            <a:r>
              <a:rPr lang="ru-RU" sz="1500" b="1" dirty="0">
                <a:ea typeface="Calibri" panose="020F0502020204030204" pitchFamily="34" charset="0"/>
              </a:rPr>
              <a:t>01.04.2025</a:t>
            </a:r>
            <a:r>
              <a:rPr lang="ru-RU" sz="1500" dirty="0">
                <a:ea typeface="Calibri" panose="020F0502020204030204" pitchFamily="34" charset="0"/>
              </a:rPr>
              <a:t> у субъектов хозяйствования, </a:t>
            </a:r>
            <a:r>
              <a:rPr lang="ru-RU" sz="1500" b="1" dirty="0">
                <a:ea typeface="Calibri" panose="020F0502020204030204" pitchFamily="34" charset="0"/>
              </a:rPr>
              <a:t>не осуществляющих продажу маркированных товаров. </a:t>
            </a:r>
            <a:endParaRPr lang="ru-RU" sz="15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endParaRPr lang="ru-RU" sz="15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ru-RU" sz="1500" b="1" dirty="0"/>
              <a:t>Важно! Сроки использования кассового оборудования, соответствующего новым требованиям, переноситься не будут.</a:t>
            </a:r>
          </a:p>
          <a:p>
            <a:pPr algn="just"/>
            <a:endParaRPr lang="ru-RU" sz="15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ru-RU" sz="1500" dirty="0"/>
              <a:t>С 1 июля 2025 г. за использование кассового оборудования, не соответствующего новым требованиям, будет применяться </a:t>
            </a:r>
            <a:r>
              <a:rPr lang="ru-RU" sz="1500" b="1" dirty="0"/>
              <a:t>административная ответственность</a:t>
            </a:r>
            <a:r>
              <a:rPr lang="ru-RU" sz="1500" dirty="0"/>
              <a:t>, предусмотренная статьей 13.15 КоАП Республики Беларусь </a:t>
            </a:r>
          </a:p>
          <a:p>
            <a:pPr marL="0" indent="0" algn="just">
              <a:buNone/>
            </a:pPr>
            <a:r>
              <a:rPr lang="ru-RU" sz="1500" dirty="0"/>
              <a:t>(наложение штрафа в размере до пятидесяти базовых величин, на индивидуального предпринимателя - до ста базовых величин, а на юридическое лицо - до двухсот базовых величин).</a:t>
            </a:r>
            <a:endParaRPr lang="ru-RU" sz="1500" dirty="0">
              <a:hlinkClick r:id="rId3">
                <a:extLst>
                  <a:ext uri="{A12FA001-AC4F-418D-AE19-62706E023703}">
                    <ahyp:hlinkClr xmlns="" xmlns:ahyp="http://schemas.microsoft.com/office/drawing/2018/hyperlinkcolor" val="tx"/>
                  </a:ext>
                </a:extLst>
              </a:hlinkClick>
            </a:endParaRPr>
          </a:p>
          <a:p>
            <a:pPr algn="just"/>
            <a:endParaRPr lang="ru-RU" sz="18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68E35C6F-5C67-40B9-9E93-A6ED4674F887}"/>
              </a:ext>
            </a:extLst>
          </p:cNvPr>
          <p:cNvSpPr/>
          <p:nvPr/>
        </p:nvSpPr>
        <p:spPr>
          <a:xfrm>
            <a:off x="8597754" y="4840002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AFD0FFF3-4485-EA21-586F-C51C672355B7}"/>
              </a:ext>
            </a:extLst>
          </p:cNvPr>
          <p:cNvSpPr txBox="1">
            <a:spLocks/>
          </p:cNvSpPr>
          <p:nvPr/>
        </p:nvSpPr>
        <p:spPr bwMode="auto">
          <a:xfrm>
            <a:off x="539552" y="87474"/>
            <a:ext cx="8229600" cy="486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850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ru-RU" sz="2400" dirty="0">
                <a:solidFill>
                  <a:schemeClr val="bg1"/>
                </a:solidFill>
              </a:rPr>
              <a:t>Задачи, которые стоят перед пользователями кассового оборудования</a:t>
            </a:r>
          </a:p>
        </p:txBody>
      </p:sp>
    </p:spTree>
    <p:extLst>
      <p:ext uri="{BB962C8B-B14F-4D97-AF65-F5344CB8AC3E}">
        <p14:creationId xmlns:p14="http://schemas.microsoft.com/office/powerpoint/2010/main" val="427361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423" y="573528"/>
            <a:ext cx="8229600" cy="3672408"/>
          </a:xfrm>
        </p:spPr>
        <p:txBody>
          <a:bodyPr/>
          <a:lstStyle/>
          <a:p>
            <a:pPr algn="just"/>
            <a:r>
              <a:rPr lang="ru-RU" sz="1800" dirty="0"/>
              <a:t>По имеющейся в МНС оперативной информации, не выполняются в установленные сроки следующие мероприятия:</a:t>
            </a:r>
          </a:p>
          <a:p>
            <a:pPr lvl="0" algn="just">
              <a:spcAft>
                <a:spcPts val="1000"/>
              </a:spcAft>
            </a:pPr>
            <a:r>
              <a:rPr lang="ru-RU" sz="1800" dirty="0">
                <a:solidFill>
                  <a:prstClr val="black"/>
                </a:solidFill>
                <a:ea typeface="Calibri" panose="020F0502020204030204" pitchFamily="34" charset="0"/>
              </a:rPr>
              <a:t>Существенное (на 9 месяцев) увеличение сроков подачи заявок на проведение испытаний доработанных и новых КСА, чем предусмотрено Планом мероприятий (по плану - до 1 апреля 2024 года, по графику -  декабрь 2024 г. включительно). </a:t>
            </a:r>
          </a:p>
          <a:p>
            <a:pPr algn="just">
              <a:spcAft>
                <a:spcPts val="1000"/>
              </a:spcAft>
            </a:pPr>
            <a:r>
              <a:rPr lang="ru-RU" sz="1800" b="1" dirty="0">
                <a:solidFill>
                  <a:srgbClr val="FF0000"/>
                </a:solidFill>
              </a:rPr>
              <a:t>По оценке МНС, всего из 204 тысяч используемых субъектами хозяйствования кассовых аппаратов может быть доработано под новые требования 132 тысячи КСА или 64 %, соответственно 73 тысячи КСА или 36% не могут быть доработаны.</a:t>
            </a:r>
          </a:p>
          <a:p>
            <a:pPr lvl="0" algn="just">
              <a:spcAft>
                <a:spcPts val="1000"/>
              </a:spcAft>
            </a:pPr>
            <a:endParaRPr lang="ru-RU" sz="1800" dirty="0">
              <a:solidFill>
                <a:prstClr val="black"/>
              </a:solidFill>
              <a:ea typeface="Calibri" panose="020F0502020204030204" pitchFamily="34" charset="0"/>
            </a:endParaRPr>
          </a:p>
          <a:p>
            <a:pPr lvl="0" algn="just">
              <a:spcAft>
                <a:spcPts val="0"/>
              </a:spcAft>
            </a:pPr>
            <a:endParaRPr lang="ru-RU" sz="1500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AA7CF658-348D-48A5-9CC0-AC2C8F0F6D5C}"/>
              </a:ext>
            </a:extLst>
          </p:cNvPr>
          <p:cNvSpPr/>
          <p:nvPr/>
        </p:nvSpPr>
        <p:spPr>
          <a:xfrm>
            <a:off x="8651023" y="4859299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AFD0FFF3-4485-EA21-586F-C51C672355B7}"/>
              </a:ext>
            </a:extLst>
          </p:cNvPr>
          <p:cNvSpPr txBox="1">
            <a:spLocks/>
          </p:cNvSpPr>
          <p:nvPr/>
        </p:nvSpPr>
        <p:spPr bwMode="auto">
          <a:xfrm>
            <a:off x="539552" y="87474"/>
            <a:ext cx="8229600" cy="486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ru-RU" sz="2400" dirty="0">
                <a:solidFill>
                  <a:schemeClr val="bg1"/>
                </a:solidFill>
              </a:rPr>
              <a:t>Состояние работы по доработке кассового оборудования</a:t>
            </a:r>
          </a:p>
        </p:txBody>
      </p:sp>
    </p:spTree>
    <p:extLst>
      <p:ext uri="{BB962C8B-B14F-4D97-AF65-F5344CB8AC3E}">
        <p14:creationId xmlns:p14="http://schemas.microsoft.com/office/powerpoint/2010/main" val="398201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AA7CF658-348D-48A5-9CC0-AC2C8F0F6D5C}"/>
              </a:ext>
            </a:extLst>
          </p:cNvPr>
          <p:cNvSpPr/>
          <p:nvPr/>
        </p:nvSpPr>
        <p:spPr>
          <a:xfrm>
            <a:off x="8631238" y="4898860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AFD0FFF3-4485-EA21-586F-C51C672355B7}"/>
              </a:ext>
            </a:extLst>
          </p:cNvPr>
          <p:cNvSpPr txBox="1">
            <a:spLocks/>
          </p:cNvSpPr>
          <p:nvPr/>
        </p:nvSpPr>
        <p:spPr bwMode="auto">
          <a:xfrm>
            <a:off x="806896" y="87474"/>
            <a:ext cx="8229600" cy="41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25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ru-RU" sz="2400" dirty="0">
                <a:solidFill>
                  <a:schemeClr val="bg1"/>
                </a:solidFill>
              </a:rPr>
              <a:t>Кассовое оборудование, соответствующее новым требованиям</a:t>
            </a:r>
          </a:p>
        </p:txBody>
      </p:sp>
      <p:graphicFrame>
        <p:nvGraphicFramePr>
          <p:cNvPr id="7" name="Таблица 7">
            <a:extLst>
              <a:ext uri="{FF2B5EF4-FFF2-40B4-BE49-F238E27FC236}">
                <a16:creationId xmlns="" xmlns:a16="http://schemas.microsoft.com/office/drawing/2014/main" id="{69490E97-41C7-47E5-B5E0-2E2078CFBB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8204110"/>
              </p:ext>
            </p:extLst>
          </p:nvPr>
        </p:nvGraphicFramePr>
        <p:xfrm>
          <a:off x="110992" y="562124"/>
          <a:ext cx="8925504" cy="41440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5504">
                  <a:extLst>
                    <a:ext uri="{9D8B030D-6E8A-4147-A177-3AD203B41FA5}">
                      <a16:colId xmlns="" xmlns:a16="http://schemas.microsoft.com/office/drawing/2014/main" val="2094374214"/>
                    </a:ext>
                  </a:extLst>
                </a:gridCol>
              </a:tblGrid>
              <a:tr h="399380">
                <a:tc>
                  <a:txBody>
                    <a:bodyPr/>
                    <a:lstStyle/>
                    <a:p>
                      <a:pPr algn="ctr"/>
                      <a:r>
                        <a:rPr lang="ru-RU" sz="2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КСА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="" xmlns:a16="http://schemas.microsoft.com/office/drawing/2014/main" val="1436497121"/>
                  </a:ext>
                </a:extLst>
              </a:tr>
              <a:tr h="532924">
                <a:tc>
                  <a:txBody>
                    <a:bodyPr/>
                    <a:lstStyle/>
                    <a:p>
                      <a:pPr marL="342900" indent="-342900" algn="ctr" fontAlgn="ctr">
                        <a:buAutoNum type="arabicPeriod"/>
                      </a:pP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Билетопечатающая машина «</a:t>
                      </a:r>
                      <a:r>
                        <a:rPr lang="en-US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ПБПМ»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 fontAlgn="ctr">
                        <a:buNone/>
                      </a:pPr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(заявитель и ЦТО ООО «ПРОФИСЕРВ»)</a:t>
                      </a:r>
                    </a:p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на железнодорожном транспорте общего пользования</a:t>
                      </a:r>
                    </a:p>
                  </a:txBody>
                  <a:tcPr marL="9525" marR="9525" marT="7144" marB="0" anchor="ctr"/>
                </a:tc>
                <a:extLst>
                  <a:ext uri="{0D108BD9-81ED-4DB2-BD59-A6C34878D82A}">
                    <a16:rowId xmlns="" xmlns:a16="http://schemas.microsoft.com/office/drawing/2014/main" val="3471623486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КСА 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2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БСТ-микро-Ф», версия ПО 7.0 РБ 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(заявитель и ЦТО ОАО «</a:t>
                      </a:r>
                      <a:r>
                        <a:rPr lang="ru-RU" sz="11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Белсчеттехника</a:t>
                      </a: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»)</a:t>
                      </a:r>
                    </a:p>
                    <a:p>
                      <a:pPr algn="ctr"/>
                      <a:r>
                        <a:rPr lang="ru-RU" sz="11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торговля (без реализации маркированных товаров и </a:t>
                      </a:r>
                      <a:r>
                        <a:rPr lang="ru-RU" sz="11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дифучета</a:t>
                      </a:r>
                      <a:r>
                        <a:rPr lang="ru-RU" sz="11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), сфера услуг (кроме транспортных)</a:t>
                      </a: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="" xmlns:a16="http://schemas.microsoft.com/office/drawing/2014/main" val="430859729"/>
                  </a:ext>
                </a:extLst>
              </a:tr>
              <a:tr h="789532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КСА 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2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БСТ-микро-МК», версия ПО 2.0 РБ </a:t>
                      </a:r>
                    </a:p>
                    <a:p>
                      <a:pPr algn="ctr"/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(заявитель и ЦТО ОАО «</a:t>
                      </a:r>
                      <a:r>
                        <a:rPr lang="ru-RU" sz="11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Белсчеттехника</a:t>
                      </a: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»)</a:t>
                      </a:r>
                    </a:p>
                    <a:p>
                      <a:pPr algn="ctr"/>
                      <a:r>
                        <a:rPr lang="ru-RU" sz="11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торговля (без реализации маркированных товаров и </a:t>
                      </a:r>
                      <a:r>
                        <a:rPr lang="ru-RU" sz="11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дифучета</a:t>
                      </a:r>
                      <a:r>
                        <a:rPr lang="ru-RU" sz="11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), сфера услуг (кроме транспортных)</a:t>
                      </a: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="" xmlns:a16="http://schemas.microsoft.com/office/drawing/2014/main" val="2829364822"/>
                  </a:ext>
                </a:extLst>
              </a:tr>
              <a:tr h="961484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 КСА «ОКА МК», версия ПО 07.23 </a:t>
                      </a:r>
                    </a:p>
                    <a:p>
                      <a:pPr algn="ctr"/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(заявитель и ЦТО ООО «</a:t>
                      </a:r>
                      <a:r>
                        <a:rPr lang="ru-RU" sz="11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Приборсервис</a:t>
                      </a: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торговля (без реализации маркированных товаров и </a:t>
                      </a:r>
                      <a:r>
                        <a:rPr lang="ru-RU" sz="11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дифучета</a:t>
                      </a:r>
                      <a:r>
                        <a:rPr lang="ru-RU" sz="11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), сфера услуг (кроме транспортных)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="" xmlns:a16="http://schemas.microsoft.com/office/drawing/2014/main" val="2311717198"/>
                  </a:ext>
                </a:extLst>
              </a:tr>
              <a:tr h="866391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 КСА «ОКА-102К», версия ПО 04.24 </a:t>
                      </a:r>
                    </a:p>
                    <a:p>
                      <a:pPr algn="ctr"/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(заявитель и ЦТО ООО «</a:t>
                      </a:r>
                      <a:r>
                        <a:rPr lang="ru-RU" sz="11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Приборсервис</a:t>
                      </a: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торговля (без реализации маркированных товаров и </a:t>
                      </a:r>
                      <a:r>
                        <a:rPr lang="ru-RU" sz="11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дифучета</a:t>
                      </a:r>
                      <a:r>
                        <a:rPr lang="ru-RU" sz="11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), сфера услуг (кроме транспортных)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="" xmlns:a16="http://schemas.microsoft.com/office/drawing/2014/main" val="2294414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546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AA7CF658-348D-48A5-9CC0-AC2C8F0F6D5C}"/>
              </a:ext>
            </a:extLst>
          </p:cNvPr>
          <p:cNvSpPr/>
          <p:nvPr/>
        </p:nvSpPr>
        <p:spPr>
          <a:xfrm>
            <a:off x="8631238" y="4898860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AFD0FFF3-4485-EA21-586F-C51C672355B7}"/>
              </a:ext>
            </a:extLst>
          </p:cNvPr>
          <p:cNvSpPr txBox="1">
            <a:spLocks/>
          </p:cNvSpPr>
          <p:nvPr/>
        </p:nvSpPr>
        <p:spPr bwMode="auto">
          <a:xfrm>
            <a:off x="776828" y="40061"/>
            <a:ext cx="822960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2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ru-RU" sz="2400" dirty="0">
                <a:solidFill>
                  <a:schemeClr val="bg1"/>
                </a:solidFill>
              </a:rPr>
              <a:t>Кассовое оборудование, соответствующее новым требованиям</a:t>
            </a:r>
          </a:p>
        </p:txBody>
      </p:sp>
      <p:graphicFrame>
        <p:nvGraphicFramePr>
          <p:cNvPr id="7" name="Таблица 7">
            <a:extLst>
              <a:ext uri="{FF2B5EF4-FFF2-40B4-BE49-F238E27FC236}">
                <a16:creationId xmlns="" xmlns:a16="http://schemas.microsoft.com/office/drawing/2014/main" id="{69490E97-41C7-47E5-B5E0-2E2078CFBB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4562645"/>
              </p:ext>
            </p:extLst>
          </p:nvPr>
        </p:nvGraphicFramePr>
        <p:xfrm>
          <a:off x="71889" y="573529"/>
          <a:ext cx="8940618" cy="4173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0309">
                  <a:extLst>
                    <a:ext uri="{9D8B030D-6E8A-4147-A177-3AD203B41FA5}">
                      <a16:colId xmlns="" xmlns:a16="http://schemas.microsoft.com/office/drawing/2014/main" val="532935187"/>
                    </a:ext>
                  </a:extLst>
                </a:gridCol>
                <a:gridCol w="4470309">
                  <a:extLst>
                    <a:ext uri="{9D8B030D-6E8A-4147-A177-3AD203B41FA5}">
                      <a16:colId xmlns="" xmlns:a16="http://schemas.microsoft.com/office/drawing/2014/main" val="3399542474"/>
                    </a:ext>
                  </a:extLst>
                </a:gridCol>
              </a:tblGrid>
              <a:tr h="374666">
                <a:tc gridSpan="2">
                  <a:txBody>
                    <a:bodyPr/>
                    <a:lstStyle/>
                    <a:p>
                      <a:pPr algn="ctr"/>
                      <a:r>
                        <a:rPr lang="ru-RU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Программные кассы</a:t>
                      </a:r>
                    </a:p>
                  </a:txBody>
                  <a:tcPr marT="34290" marB="3429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436497121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 algn="ctr"/>
                      <a:r>
                        <a:rPr lang="ru-RU" sz="1100" b="1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«O</a:t>
                      </a:r>
                      <a:r>
                        <a:rPr lang="en-US" sz="1100" b="1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100" b="1" kern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line</a:t>
                      </a:r>
                      <a:r>
                        <a:rPr lang="ru-RU" sz="1100" b="1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-касса», версия 2.0</a:t>
                      </a:r>
                    </a:p>
                    <a:p>
                      <a:pPr algn="ctr"/>
                      <a:r>
                        <a:rPr lang="ru-RU" sz="800" b="1" i="1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работает только при наличии подключения к сети Интернет</a:t>
                      </a:r>
                    </a:p>
                    <a:p>
                      <a:pPr algn="ctr"/>
                      <a:r>
                        <a:rPr lang="ru-RU" sz="8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(оператор РУП «Издательство </a:t>
                      </a:r>
                      <a:r>
                        <a:rPr lang="ru-RU" sz="800" kern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Белбланкавыд</a:t>
                      </a:r>
                      <a:r>
                        <a:rPr lang="ru-RU" sz="8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торговля (поддерживает реализацию маркированных товаров и </a:t>
                      </a:r>
                      <a:r>
                        <a:rPr lang="ru-RU" sz="800" i="1" u="none" strike="noStrike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дифучет</a:t>
                      </a:r>
                      <a:r>
                        <a:rPr lang="ru-RU" sz="800" i="1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сфера услуг (кроме транспортных)</a:t>
                      </a:r>
                      <a:endParaRPr lang="ru-RU" sz="800" b="0" i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 «</a:t>
                      </a:r>
                      <a:r>
                        <a:rPr lang="en-US" sz="11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Desktop Windows </a:t>
                      </a:r>
                      <a:r>
                        <a:rPr lang="en-US" sz="1100" b="1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Kassa</a:t>
                      </a:r>
                      <a:r>
                        <a:rPr lang="ru-RU" sz="11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», версия 2.0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постоянное подключение к сети Интернет не требуется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(оператор ООО «Настоящая цифровая»)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торговля (поддерживает реализацию маркированных товаров и </a:t>
                      </a:r>
                      <a:r>
                        <a:rPr lang="ru-RU" sz="800" i="1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дифучет</a:t>
                      </a:r>
                      <a:r>
                        <a:rPr lang="ru-RU" sz="80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), сфера услуг (кроме транспортных)</a:t>
                      </a:r>
                      <a:endParaRPr lang="ru-RU" sz="800" i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="" xmlns:a16="http://schemas.microsoft.com/office/drawing/2014/main" val="3471623486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IKASSA </a:t>
                      </a:r>
                      <a:r>
                        <a:rPr lang="ru-RU" sz="1100" b="1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Dusik</a:t>
                      </a:r>
                      <a:r>
                        <a:rPr lang="ru-RU" sz="11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Cloud</a:t>
                      </a:r>
                      <a:r>
                        <a:rPr lang="ru-RU" sz="11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v.1.0.0.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работает только при наличии подключения к сети Интернет</a:t>
                      </a:r>
                    </a:p>
                    <a:p>
                      <a:pPr algn="ctr"/>
                      <a:r>
                        <a:rPr lang="ru-RU" sz="8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(оператор ООО «АЙЭМЛЭБ»)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торговля (поддерживает реализацию маркированных товаров и </a:t>
                      </a:r>
                      <a:r>
                        <a:rPr lang="ru-RU" sz="800" i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дифучет</a:t>
                      </a:r>
                      <a:r>
                        <a:rPr lang="ru-RU" sz="800" i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), сфера услуг (кроме транспортных)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 «</a:t>
                      </a:r>
                      <a:r>
                        <a:rPr lang="en-US" sz="1100" b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Desktop Linux </a:t>
                      </a:r>
                      <a:r>
                        <a:rPr lang="en-US" sz="1100" b="1" kern="1200" noProof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Kassa</a:t>
                      </a:r>
                      <a:r>
                        <a:rPr lang="ru-RU" sz="1100" b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», версия 2.0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постоянное подключение к сети Интернет не требуется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(оператор ООО «Настоящая цифровая»)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торговля (поддерживает реализацию маркированных товаров и </a:t>
                      </a:r>
                      <a:r>
                        <a:rPr lang="ru-RU" sz="800" i="1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дифучет</a:t>
                      </a:r>
                      <a:r>
                        <a:rPr lang="ru-RU" sz="80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), сфера услуг (кроме транспортных)</a:t>
                      </a:r>
                      <a:endParaRPr lang="ru-RU" sz="800" i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="" xmlns:a16="http://schemas.microsoft.com/office/drawing/2014/main" val="430859729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LIGHT KASSA BEL, версия 2.0.0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работает только при наличии подключения к сети Интернет</a:t>
                      </a:r>
                    </a:p>
                    <a:p>
                      <a:pPr algn="ctr"/>
                      <a:r>
                        <a:rPr lang="ru-RU" sz="8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(оператор ООО «Лайт Вел </a:t>
                      </a:r>
                      <a:r>
                        <a:rPr lang="ru-RU" sz="800" kern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Организейшн</a:t>
                      </a:r>
                      <a:r>
                        <a:rPr lang="ru-RU" sz="8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торговля (поддерживает реализацию маркированных товаров и </a:t>
                      </a:r>
                      <a:r>
                        <a:rPr lang="ru-RU" sz="800" i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дифучет</a:t>
                      </a:r>
                      <a:r>
                        <a:rPr lang="ru-RU" sz="800" i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), сфера услуг (кроме транспортных)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8. «</a:t>
                      </a:r>
                      <a:r>
                        <a:rPr lang="ru-RU" sz="1100" b="1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TitanPOS</a:t>
                      </a:r>
                      <a:r>
                        <a:rPr lang="ru-RU" sz="11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», версия 2.2.0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постоянное подключение к сети Интернет не требуется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u="none" strike="noStrike" kern="1200" cap="none" spc="0" normalizeH="0" baseline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(оператор ООО «ЦЕНТР ПРОГРАММНЫХ ИННОВАЦИЙ»)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торговля (поддерживает реализацию маркированных товаров и </a:t>
                      </a:r>
                      <a:r>
                        <a:rPr lang="ru-RU" sz="800" i="1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дифучет</a:t>
                      </a:r>
                      <a:r>
                        <a:rPr lang="ru-RU" sz="80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), сфера услуг (кроме транспортных)</a:t>
                      </a:r>
                      <a:endParaRPr lang="ru-RU" sz="800" i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2311717198"/>
                  </a:ext>
                </a:extLst>
              </a:tr>
              <a:tr h="7849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 «Цифровая Мобильная Касса 3в1», версия 2.0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постоянное подключение к сети Интернет не требуется</a:t>
                      </a:r>
                    </a:p>
                    <a:p>
                      <a:pPr algn="ctr"/>
                      <a:r>
                        <a:rPr lang="ru-RU" sz="8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(оператор ООО «Настоящая цифровая»)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торговля (поддерживает реализацию маркированных товаров и </a:t>
                      </a:r>
                      <a:r>
                        <a:rPr lang="ru-RU" sz="800" i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дифучет</a:t>
                      </a:r>
                      <a:r>
                        <a:rPr lang="ru-RU" sz="800" i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), сфера услуг (включая транспортные)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100" b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100" b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IKASSA multi (</a:t>
                      </a:r>
                      <a:r>
                        <a:rPr lang="en-US" sz="1100" b="1" kern="1200" noProof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Dusik</a:t>
                      </a:r>
                      <a:r>
                        <a:rPr lang="en-US" sz="1100" b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-r</a:t>
                      </a:r>
                      <a:r>
                        <a:rPr lang="ru-RU" sz="1100" b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), версия </a:t>
                      </a:r>
                      <a:r>
                        <a:rPr lang="en-US" sz="1100" b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v.</a:t>
                      </a:r>
                      <a:r>
                        <a:rPr lang="ru-RU" sz="1100" b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1.8.0</a:t>
                      </a:r>
                      <a:endParaRPr lang="en-US" sz="1100" b="1" kern="1200" noProof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постоянное подключение к сети Интернет не требуется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(оператор ООО «АЙЭМЛЭБ»)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торговля (поддерживает реализацию маркированных товаров и </a:t>
                      </a:r>
                      <a:r>
                        <a:rPr lang="ru-RU" sz="800" i="1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дифучет</a:t>
                      </a:r>
                      <a:r>
                        <a:rPr lang="ru-RU" sz="80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), сфера услуг (кроме транспортных)</a:t>
                      </a:r>
                      <a:endParaRPr lang="ru-RU" sz="800" i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2294414601"/>
                  </a:ext>
                </a:extLst>
              </a:tr>
              <a:tr h="7849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 «Цифровая Мобильная Касса», версия 2.0</a:t>
                      </a:r>
                      <a:endParaRPr lang="en-US" sz="1100" b="1" kern="1200" noProof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постоянное подключение к сети Интернет не требуется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(оператор ООО «Настоящая цифровая»)</a:t>
                      </a:r>
                      <a:endParaRPr kumimoji="0" lang="en-US" sz="8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торговля (поддерживает реализацию маркированных товаров и </a:t>
                      </a:r>
                      <a:r>
                        <a:rPr lang="ru-RU" sz="800" i="1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дифучет</a:t>
                      </a:r>
                      <a:r>
                        <a:rPr lang="ru-RU" sz="80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), сфера услуг (включая транспортные)</a:t>
                      </a:r>
                      <a:endParaRPr lang="ru-RU" sz="800" i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i="1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3475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447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AFD0FFF3-4485-EA21-586F-C51C672355B7}"/>
              </a:ext>
            </a:extLst>
          </p:cNvPr>
          <p:cNvSpPr txBox="1">
            <a:spLocks/>
          </p:cNvSpPr>
          <p:nvPr/>
        </p:nvSpPr>
        <p:spPr bwMode="auto">
          <a:xfrm>
            <a:off x="539552" y="87474"/>
            <a:ext cx="8229600" cy="486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ru-RU" sz="2400" dirty="0">
                <a:solidFill>
                  <a:schemeClr val="bg1"/>
                </a:solidFill>
              </a:rPr>
              <a:t>Модели КСА, которые проходят испытания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24791FEB-1809-4C87-AAD6-9721E7B8849C}"/>
              </a:ext>
            </a:extLst>
          </p:cNvPr>
          <p:cNvSpPr/>
          <p:nvPr/>
        </p:nvSpPr>
        <p:spPr>
          <a:xfrm>
            <a:off x="8631238" y="4920853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251520" y="573528"/>
            <a:ext cx="8424936" cy="3726414"/>
          </a:xfrm>
        </p:spPr>
        <p:txBody>
          <a:bodyPr/>
          <a:lstStyle/>
          <a:p>
            <a:pPr algn="just">
              <a:buFont typeface="+mj-lt"/>
              <a:buAutoNum type="arabicPeriod"/>
            </a:pPr>
            <a:r>
              <a:rPr lang="en-US" sz="1800" dirty="0"/>
              <a:t>POS</a:t>
            </a:r>
            <a:r>
              <a:rPr lang="ru-RU" sz="1800" dirty="0"/>
              <a:t>-система с фискальным регистратором</a:t>
            </a:r>
            <a:r>
              <a:rPr lang="en-US" sz="1800" dirty="0"/>
              <a:t> </a:t>
            </a:r>
            <a:r>
              <a:rPr lang="ru-RU" sz="1800" b="1" dirty="0"/>
              <a:t>«</a:t>
            </a:r>
            <a:r>
              <a:rPr lang="en-US" sz="1800" b="1" dirty="0"/>
              <a:t>DATECS</a:t>
            </a:r>
            <a:r>
              <a:rPr lang="ru-RU" sz="1800" b="1" dirty="0"/>
              <a:t>-НТС </a:t>
            </a:r>
            <a:r>
              <a:rPr lang="en-US" sz="1800" b="1" dirty="0"/>
              <a:t>FP</a:t>
            </a:r>
            <a:r>
              <a:rPr lang="ru-RU" sz="1800" b="1" dirty="0"/>
              <a:t>700»</a:t>
            </a:r>
            <a:r>
              <a:rPr lang="ru-RU" sz="1800" dirty="0"/>
              <a:t> с ППП «НТС Фронт-Офис дисконт-банк», </a:t>
            </a:r>
            <a:r>
              <a:rPr lang="ru-RU" sz="1800" b="1" dirty="0"/>
              <a:t>предназначена для реализации маркированных товаров</a:t>
            </a:r>
            <a:r>
              <a:rPr lang="ru-RU" sz="1800" dirty="0"/>
              <a:t> (заявитель ОДО «НТС»);</a:t>
            </a:r>
          </a:p>
          <a:p>
            <a:pPr algn="just">
              <a:buFont typeface="+mj-lt"/>
              <a:buAutoNum type="arabicPeriod"/>
            </a:pPr>
            <a:r>
              <a:rPr lang="en-US" sz="1800" dirty="0"/>
              <a:t>POS</a:t>
            </a:r>
            <a:r>
              <a:rPr lang="ru-RU" sz="1800" dirty="0"/>
              <a:t>-система с фискальным регистратором </a:t>
            </a:r>
            <a:r>
              <a:rPr lang="ru-RU" sz="1800" b="1" dirty="0"/>
              <a:t>«</a:t>
            </a:r>
            <a:r>
              <a:rPr lang="en-US" sz="1800" b="1" dirty="0"/>
              <a:t>TFP</a:t>
            </a:r>
            <a:r>
              <a:rPr lang="ru-RU" sz="1800" b="1" dirty="0"/>
              <a:t>-115»,</a:t>
            </a:r>
            <a:r>
              <a:rPr lang="en-US" sz="1800" b="1" dirty="0"/>
              <a:t> </a:t>
            </a:r>
            <a:r>
              <a:rPr lang="ru-RU" sz="1800" b="1" dirty="0"/>
              <a:t>«</a:t>
            </a:r>
            <a:r>
              <a:rPr lang="en-US" sz="1800" b="1" dirty="0"/>
              <a:t>TFP</a:t>
            </a:r>
            <a:r>
              <a:rPr lang="ru-RU" sz="1800" b="1" dirty="0"/>
              <a:t>-116, «</a:t>
            </a:r>
            <a:r>
              <a:rPr lang="en-US" sz="1800" b="1" dirty="0"/>
              <a:t>TFP</a:t>
            </a:r>
            <a:r>
              <a:rPr lang="ru-RU" sz="1800" b="1" dirty="0"/>
              <a:t>-118»</a:t>
            </a:r>
            <a:r>
              <a:rPr lang="ru-RU" sz="1800" dirty="0"/>
              <a:t> с ППП «</a:t>
            </a:r>
            <a:r>
              <a:rPr lang="en-US" sz="1800" dirty="0" err="1"/>
              <a:t>MarketPOS</a:t>
            </a:r>
            <a:r>
              <a:rPr lang="ru-RU" sz="1800" dirty="0"/>
              <a:t>», </a:t>
            </a:r>
            <a:r>
              <a:rPr lang="ru-RU" sz="1800" b="1" dirty="0"/>
              <a:t>предназначена для реализации маркированных товаров</a:t>
            </a:r>
            <a:r>
              <a:rPr lang="ru-RU" sz="1800" dirty="0"/>
              <a:t>» (заявитель ООО «ТУССОН»); </a:t>
            </a:r>
          </a:p>
          <a:p>
            <a:pPr algn="just">
              <a:buFont typeface="+mj-lt"/>
              <a:buAutoNum type="arabicPeriod"/>
            </a:pPr>
            <a:r>
              <a:rPr lang="ru-RU" sz="1800" dirty="0"/>
              <a:t>МИНИКА 1102 МИК, не </a:t>
            </a:r>
            <a:r>
              <a:rPr lang="ru-RU" sz="1800" b="1" dirty="0"/>
              <a:t>предназначена для реализации маркированных товаров</a:t>
            </a:r>
            <a:r>
              <a:rPr lang="ru-RU" sz="1800" dirty="0"/>
              <a:t>», </a:t>
            </a:r>
            <a:r>
              <a:rPr lang="ru-RU" sz="1800" b="1" dirty="0"/>
              <a:t>испытания приостановлены </a:t>
            </a:r>
            <a:r>
              <a:rPr lang="ru-RU" sz="1800" dirty="0"/>
              <a:t>(заявитель ОДО «НТС»);</a:t>
            </a:r>
          </a:p>
          <a:p>
            <a:pPr algn="just"/>
            <a:endParaRPr lang="ru-RU" sz="1800" dirty="0"/>
          </a:p>
          <a:p>
            <a:pPr marL="0" indent="0" algn="just">
              <a:buNone/>
            </a:pPr>
            <a:r>
              <a:rPr lang="ru-RU" sz="1800" b="1" dirty="0" err="1"/>
              <a:t>Справочно</a:t>
            </a:r>
            <a:r>
              <a:rPr lang="ru-RU" sz="1800" b="1" dirty="0"/>
              <a:t>. </a:t>
            </a:r>
            <a:r>
              <a:rPr lang="ru-RU" sz="1800" dirty="0"/>
              <a:t>КСА ЭКР 2102 МИК, МИНИКА 1105 МИК (заявитель ОДО «НТС»), таксометр автомобильный «</a:t>
            </a:r>
            <a:r>
              <a:rPr lang="ru-RU" sz="1800" dirty="0" err="1"/>
              <a:t>БелТАКС</a:t>
            </a:r>
            <a:r>
              <a:rPr lang="ru-RU" sz="1800" dirty="0"/>
              <a:t>»</a:t>
            </a:r>
            <a:r>
              <a:rPr lang="en-US" sz="1800" dirty="0"/>
              <a:t> (</a:t>
            </a:r>
            <a:r>
              <a:rPr lang="ru-RU" sz="1800" dirty="0"/>
              <a:t>заявитель УП «АЛЬТЕРНАТИВНЫЕ ТЕХНОЛОГИИ»</a:t>
            </a:r>
            <a:r>
              <a:rPr lang="en-US" sz="1800" dirty="0"/>
              <a:t>)</a:t>
            </a:r>
            <a:r>
              <a:rPr lang="ru-RU" sz="1800" dirty="0"/>
              <a:t> не допущены к включению в Государственный реестр и дорабатываются по результатам испытаний. </a:t>
            </a:r>
          </a:p>
          <a:p>
            <a:pPr marL="0" indent="0" algn="just">
              <a:buNone/>
            </a:pPr>
            <a:endParaRPr lang="ru-RU" sz="1800" dirty="0"/>
          </a:p>
          <a:p>
            <a:endParaRPr lang="ru-RU" sz="1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604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AFD0FFF3-4485-EA21-586F-C51C672355B7}"/>
              </a:ext>
            </a:extLst>
          </p:cNvPr>
          <p:cNvSpPr txBox="1">
            <a:spLocks/>
          </p:cNvSpPr>
          <p:nvPr/>
        </p:nvSpPr>
        <p:spPr bwMode="auto">
          <a:xfrm>
            <a:off x="539552" y="87474"/>
            <a:ext cx="8229600" cy="486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ru-RU" sz="2400" dirty="0">
                <a:solidFill>
                  <a:schemeClr val="bg1"/>
                </a:solidFill>
              </a:rPr>
              <a:t>Программные кассы, которые проходят оценку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F7F6D685-E90C-4648-94D6-F142DA6BBCC8}"/>
              </a:ext>
            </a:extLst>
          </p:cNvPr>
          <p:cNvSpPr/>
          <p:nvPr/>
        </p:nvSpPr>
        <p:spPr>
          <a:xfrm>
            <a:off x="8631238" y="4920853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179512" y="483518"/>
            <a:ext cx="8784976" cy="4320480"/>
          </a:xfrm>
        </p:spPr>
        <p:txBody>
          <a:bodyPr/>
          <a:lstStyle/>
          <a:p>
            <a:pPr marL="0" indent="0" algn="just">
              <a:buNone/>
            </a:pPr>
            <a:r>
              <a:rPr lang="en-US" sz="1400" b="1" dirty="0"/>
              <a:t>1</a:t>
            </a:r>
            <a:r>
              <a:rPr lang="ru-RU" sz="1400" b="1" dirty="0"/>
              <a:t>. ППП «АРМ кассира, оператора» (предназначена для реализации маркированных товаров и </a:t>
            </a:r>
            <a:r>
              <a:rPr lang="ru-RU" sz="1400" b="1" dirty="0" err="1"/>
              <a:t>дифучета</a:t>
            </a:r>
            <a:r>
              <a:rPr lang="ru-RU" sz="1400" b="1" dirty="0"/>
              <a:t>)</a:t>
            </a:r>
          </a:p>
          <a:p>
            <a:pPr marL="0" indent="0">
              <a:buNone/>
            </a:pPr>
            <a:r>
              <a:rPr lang="ru-RU" sz="1400" dirty="0"/>
              <a:t>оператор РУП «Производственное объединение «</a:t>
            </a:r>
            <a:r>
              <a:rPr lang="ru-RU" sz="1400" dirty="0" err="1"/>
              <a:t>Белоруснефть</a:t>
            </a:r>
            <a:r>
              <a:rPr lang="ru-RU" sz="1400" dirty="0"/>
              <a:t>»</a:t>
            </a:r>
          </a:p>
          <a:p>
            <a:pPr marL="0" indent="0">
              <a:buNone/>
            </a:pPr>
            <a:r>
              <a:rPr lang="ru-RU" sz="1400" dirty="0"/>
              <a:t>завершение оценки в октябре 2024 г.</a:t>
            </a:r>
          </a:p>
          <a:p>
            <a:pPr marL="0" indent="0">
              <a:buNone/>
            </a:pPr>
            <a:endParaRPr lang="ru-RU" sz="1400" dirty="0"/>
          </a:p>
          <a:p>
            <a:pPr marL="0" indent="0" algn="just">
              <a:buNone/>
            </a:pPr>
            <a:r>
              <a:rPr lang="en-US" sz="1400" b="1" dirty="0"/>
              <a:t>2</a:t>
            </a:r>
            <a:r>
              <a:rPr lang="ru-RU" sz="1400" b="1" dirty="0"/>
              <a:t>. </a:t>
            </a:r>
            <a:r>
              <a:rPr lang="en-US" sz="1400" b="1" dirty="0"/>
              <a:t>IKASSA </a:t>
            </a:r>
            <a:r>
              <a:rPr lang="en-US" sz="1400" b="1" dirty="0" err="1"/>
              <a:t>Dusik</a:t>
            </a:r>
            <a:r>
              <a:rPr lang="ru-RU" sz="1400" b="1" dirty="0"/>
              <a:t> </a:t>
            </a:r>
            <a:r>
              <a:rPr lang="en-US" sz="1400" b="1" dirty="0"/>
              <a:t>Cloud v.1.0.1 </a:t>
            </a:r>
            <a:r>
              <a:rPr lang="ru-RU" sz="1400" b="1" dirty="0"/>
              <a:t>(предназначена для реализации маркированных товаров и </a:t>
            </a:r>
            <a:r>
              <a:rPr lang="ru-RU" sz="1400" b="1" dirty="0" err="1"/>
              <a:t>дифучета</a:t>
            </a:r>
            <a:r>
              <a:rPr lang="ru-RU" sz="1400" b="1" dirty="0"/>
              <a:t>)</a:t>
            </a:r>
            <a:endParaRPr lang="en-US" sz="1400" b="1" dirty="0"/>
          </a:p>
          <a:p>
            <a:pPr marL="0" indent="0">
              <a:buNone/>
            </a:pPr>
            <a:r>
              <a:rPr lang="ru-RU" sz="1400" dirty="0"/>
              <a:t>оператор ООО «АЙЭМЛЭБ»</a:t>
            </a:r>
          </a:p>
          <a:p>
            <a:pPr marL="0" indent="0">
              <a:buNone/>
            </a:pPr>
            <a:r>
              <a:rPr lang="ru-RU" sz="1400" dirty="0"/>
              <a:t>завершение оценки в сентябре 2024 г.</a:t>
            </a:r>
          </a:p>
          <a:p>
            <a:pPr marL="0" indent="0">
              <a:buNone/>
            </a:pPr>
            <a:endParaRPr lang="ru-RU" sz="1400" dirty="0"/>
          </a:p>
          <a:p>
            <a:pPr marL="0" indent="0" algn="just">
              <a:buNone/>
            </a:pPr>
            <a:r>
              <a:rPr lang="ru-RU" sz="1400" b="1" dirty="0"/>
              <a:t>3. Программная касса «Альфа-Касса» (предназначена для реализации маркированных товаров и </a:t>
            </a:r>
            <a:r>
              <a:rPr lang="ru-RU" sz="1400" b="1" dirty="0" err="1"/>
              <a:t>дифучета</a:t>
            </a:r>
            <a:r>
              <a:rPr lang="ru-RU" sz="1400" b="1" dirty="0"/>
              <a:t>)</a:t>
            </a:r>
          </a:p>
          <a:p>
            <a:pPr marL="0" indent="0">
              <a:buNone/>
            </a:pPr>
            <a:r>
              <a:rPr lang="ru-RU" sz="1400" dirty="0"/>
              <a:t>оператор ООО «НАСТОЯЩАЯ ЦИФРОВАЯ»</a:t>
            </a:r>
          </a:p>
          <a:p>
            <a:pPr marL="0" indent="0">
              <a:buNone/>
            </a:pPr>
            <a:r>
              <a:rPr lang="ru-RU" sz="1400" dirty="0"/>
              <a:t>завершение оценки в октябре 2024 г.</a:t>
            </a:r>
          </a:p>
          <a:p>
            <a:pPr marL="0" indent="0">
              <a:buNone/>
            </a:pPr>
            <a:endParaRPr lang="ru-RU" sz="1400" dirty="0"/>
          </a:p>
          <a:p>
            <a:pPr marL="0" indent="0" algn="just">
              <a:buNone/>
            </a:pPr>
            <a:r>
              <a:rPr lang="ru-RU" sz="1400" b="1" dirty="0"/>
              <a:t>4. Программная касса «Альфа-Касса ЦПИ» (предназначена для реализации маркированных товаров и </a:t>
            </a:r>
            <a:r>
              <a:rPr lang="ru-RU" sz="1400" b="1" dirty="0" err="1"/>
              <a:t>дифучета</a:t>
            </a:r>
            <a:r>
              <a:rPr lang="ru-RU" sz="1400" b="1" dirty="0"/>
              <a:t>)</a:t>
            </a:r>
          </a:p>
          <a:p>
            <a:pPr marL="0" indent="0">
              <a:buNone/>
            </a:pPr>
            <a:r>
              <a:rPr lang="ru-RU" sz="1400" dirty="0"/>
              <a:t>оператор ООО «ЦЕНТР ПРОГРАММНЫХ ИННОВАЦИЙ»</a:t>
            </a:r>
          </a:p>
          <a:p>
            <a:pPr marL="0" indent="0">
              <a:buNone/>
            </a:pPr>
            <a:r>
              <a:rPr lang="ru-RU" sz="1400" dirty="0"/>
              <a:t>завершение оценки в октябре 2024 г.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267051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AFD0FFF3-4485-EA21-586F-C51C672355B7}"/>
              </a:ext>
            </a:extLst>
          </p:cNvPr>
          <p:cNvSpPr txBox="1">
            <a:spLocks/>
          </p:cNvSpPr>
          <p:nvPr/>
        </p:nvSpPr>
        <p:spPr bwMode="auto">
          <a:xfrm>
            <a:off x="539552" y="87474"/>
            <a:ext cx="8229600" cy="486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ru-RU" sz="2400" dirty="0">
                <a:solidFill>
                  <a:schemeClr val="bg1"/>
                </a:solidFill>
              </a:rPr>
              <a:t>Состояние работы по доработке кассового оборудования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="" xmlns:a16="http://schemas.microsoft.com/office/drawing/2014/main" id="{B08D5C90-9D02-4D6A-8828-634E744E96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8859061"/>
              </p:ext>
            </p:extLst>
          </p:nvPr>
        </p:nvGraphicFramePr>
        <p:xfrm>
          <a:off x="35497" y="573528"/>
          <a:ext cx="9073009" cy="4193511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270024">
                  <a:extLst>
                    <a:ext uri="{9D8B030D-6E8A-4147-A177-3AD203B41FA5}">
                      <a16:colId xmlns="" xmlns:a16="http://schemas.microsoft.com/office/drawing/2014/main" val="2553208483"/>
                    </a:ext>
                  </a:extLst>
                </a:gridCol>
                <a:gridCol w="939886">
                  <a:extLst>
                    <a:ext uri="{9D8B030D-6E8A-4147-A177-3AD203B41FA5}">
                      <a16:colId xmlns="" xmlns:a16="http://schemas.microsoft.com/office/drawing/2014/main" val="1759629892"/>
                    </a:ext>
                  </a:extLst>
                </a:gridCol>
                <a:gridCol w="939886">
                  <a:extLst>
                    <a:ext uri="{9D8B030D-6E8A-4147-A177-3AD203B41FA5}">
                      <a16:colId xmlns="" xmlns:a16="http://schemas.microsoft.com/office/drawing/2014/main" val="4102758591"/>
                    </a:ext>
                  </a:extLst>
                </a:gridCol>
                <a:gridCol w="795289">
                  <a:extLst>
                    <a:ext uri="{9D8B030D-6E8A-4147-A177-3AD203B41FA5}">
                      <a16:colId xmlns="" xmlns:a16="http://schemas.microsoft.com/office/drawing/2014/main" val="527879668"/>
                    </a:ext>
                  </a:extLst>
                </a:gridCol>
                <a:gridCol w="939886">
                  <a:extLst>
                    <a:ext uri="{9D8B030D-6E8A-4147-A177-3AD203B41FA5}">
                      <a16:colId xmlns="" xmlns:a16="http://schemas.microsoft.com/office/drawing/2014/main" val="37313266"/>
                    </a:ext>
                  </a:extLst>
                </a:gridCol>
                <a:gridCol w="1445979">
                  <a:extLst>
                    <a:ext uri="{9D8B030D-6E8A-4147-A177-3AD203B41FA5}">
                      <a16:colId xmlns="" xmlns:a16="http://schemas.microsoft.com/office/drawing/2014/main" val="3627569069"/>
                    </a:ext>
                  </a:extLst>
                </a:gridCol>
                <a:gridCol w="1742059">
                  <a:extLst>
                    <a:ext uri="{9D8B030D-6E8A-4147-A177-3AD203B41FA5}">
                      <a16:colId xmlns="" xmlns:a16="http://schemas.microsoft.com/office/drawing/2014/main" val="1704711805"/>
                    </a:ext>
                  </a:extLst>
                </a:gridCol>
              </a:tblGrid>
              <a:tr h="4036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модели и версия ПО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1" marR="56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Маркировка 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1" marR="56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КО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1" marR="56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вес, %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1" marR="56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Подлежит/не подлежит доработке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1" marR="56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Ориентировочный срок доработки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1" marR="56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Заявитель (оператор)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1" marR="56331" marT="0" marB="0" anchor="ctr"/>
                </a:tc>
                <a:extLst>
                  <a:ext uri="{0D108BD9-81ED-4DB2-BD59-A6C34878D82A}">
                    <a16:rowId xmlns="" xmlns:a16="http://schemas.microsoft.com/office/drawing/2014/main" val="2913025841"/>
                  </a:ext>
                </a:extLst>
              </a:tr>
              <a:tr h="2935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БСТ-микро-Ф версия ПО 6.0РБ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5 296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12,14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доработана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08.05.2024 включена в ГР</a:t>
                      </a:r>
                    </a:p>
                  </a:txBody>
                  <a:tcPr marL="56331" marR="56331" marT="0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ОАО «</a:t>
                      </a:r>
                      <a:r>
                        <a:rPr lang="ru-RU" sz="9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Белсчеттехника</a:t>
                      </a:r>
                      <a:r>
                        <a:rPr lang="ru-RU" sz="9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</a:p>
                  </a:txBody>
                  <a:tcPr marL="56331" marR="56331" marT="0" marB="0" anchor="ctr"/>
                </a:tc>
                <a:extLst>
                  <a:ext uri="{0D108BD9-81ED-4DB2-BD59-A6C34878D82A}">
                    <a16:rowId xmlns="" xmlns:a16="http://schemas.microsoft.com/office/drawing/2014/main" val="4004695461"/>
                  </a:ext>
                </a:extLst>
              </a:tr>
              <a:tr h="2935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ОКА МК версия ПО 02.17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2 240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5,14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доработана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24.06.2024 включена в ГР</a:t>
                      </a:r>
                      <a:endParaRPr lang="ru-RU" sz="9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1" marR="5633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«ПРИБОРСЕРВИС»</a:t>
                      </a:r>
                      <a:endParaRPr lang="ru-RU" sz="9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1" marR="56331" marT="0" marB="0" anchor="ctr"/>
                </a:tc>
                <a:extLst>
                  <a:ext uri="{0D108BD9-81ED-4DB2-BD59-A6C34878D82A}">
                    <a16:rowId xmlns="" xmlns:a16="http://schemas.microsoft.com/office/drawing/2014/main" val="2692021382"/>
                  </a:ext>
                </a:extLst>
              </a:tr>
              <a:tr h="5871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effectLst/>
                          <a:latin typeface="Times New Roman" panose="02020603050405020304" pitchFamily="18" charset="0"/>
                        </a:rPr>
                        <a:t>МИНИКА 1102МИК версия ПО 770-00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</a:rPr>
                        <a:t>2 232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</a:rPr>
                        <a:t>5,12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подлежит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02.05.2024 на доработке, испытания приостановлены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1" marR="5633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ОДО «НТС»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1" marR="56331" marT="0" marB="0" anchor="ctr"/>
                </a:tc>
                <a:extLst>
                  <a:ext uri="{0D108BD9-81ED-4DB2-BD59-A6C34878D82A}">
                    <a16:rowId xmlns="" xmlns:a16="http://schemas.microsoft.com/office/drawing/2014/main" val="3402145894"/>
                  </a:ext>
                </a:extLst>
              </a:tr>
              <a:tr h="4186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TitanPos Mobile версия ПО 1.1.0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+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1 965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4,50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подлежит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сентябрь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ООО «ЦЕНТР ПРОГРАММНЫХ ИННОВАЦИЙ» </a:t>
                      </a:r>
                    </a:p>
                  </a:txBody>
                  <a:tcPr marL="9525" marR="9525" marT="7144" marB="0" anchor="ctr"/>
                </a:tc>
                <a:extLst>
                  <a:ext uri="{0D108BD9-81ED-4DB2-BD59-A6C34878D82A}">
                    <a16:rowId xmlns="" xmlns:a16="http://schemas.microsoft.com/office/drawing/2014/main" val="1141668451"/>
                  </a:ext>
                </a:extLst>
              </a:tr>
              <a:tr h="247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ОКА-102К версия ПО 07.16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1 688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3,87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подлежит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22.08.2024 включена в ГР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ООО "ПРИБОРСЕРВИС"</a:t>
                      </a:r>
                    </a:p>
                  </a:txBody>
                  <a:tcPr marL="9525" marR="9525" marT="7144" marB="0" anchor="ctr"/>
                </a:tc>
                <a:extLst>
                  <a:ext uri="{0D108BD9-81ED-4DB2-BD59-A6C34878D82A}">
                    <a16:rowId xmlns="" xmlns:a16="http://schemas.microsoft.com/office/drawing/2014/main" val="3467661214"/>
                  </a:ext>
                </a:extLst>
              </a:tr>
              <a:tr h="2814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IKASSA </a:t>
                      </a:r>
                      <a:r>
                        <a:rPr lang="ru-RU" sz="9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Smart</a:t>
                      </a:r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X версия ПО 1.0.1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+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1 359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3,12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подлежит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сентябрь 2024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ООО «АЙЭМЛЭБ»</a:t>
                      </a:r>
                    </a:p>
                  </a:txBody>
                  <a:tcPr marL="9525" marR="9525" marT="7144" marB="0" anchor="ctr"/>
                </a:tc>
                <a:extLst>
                  <a:ext uri="{0D108BD9-81ED-4DB2-BD59-A6C34878D82A}">
                    <a16:rowId xmlns="" xmlns:a16="http://schemas.microsoft.com/office/drawing/2014/main" val="989275828"/>
                  </a:ext>
                </a:extLst>
              </a:tr>
              <a:tr h="3929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Online</a:t>
                      </a:r>
                      <a:r>
                        <a:rPr lang="ru-RU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-касса для </a:t>
                      </a:r>
                      <a:r>
                        <a:rPr lang="ru-RU" sz="900" b="1" i="0" u="none" strike="noStrike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Android</a:t>
                      </a:r>
                      <a:r>
                        <a:rPr lang="ru-RU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-совместимых ОС версия ПО 1.0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+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1 350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3,09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доработана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03.06.2024</a:t>
                      </a:r>
                      <a:r>
                        <a:rPr lang="ru-RU" sz="900" b="0" i="0" u="none" strike="noStrike" baseline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допущена к использованию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РУП «Издательство </a:t>
                      </a:r>
                      <a:r>
                        <a:rPr lang="ru-RU" sz="900" b="0" i="0" u="none" strike="noStrike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Белбланкавыд</a:t>
                      </a:r>
                      <a:r>
                        <a:rPr lang="ru-RU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</a:p>
                  </a:txBody>
                  <a:tcPr marL="9525" marR="9525" marT="7144" marB="0" anchor="ctr"/>
                </a:tc>
                <a:extLst>
                  <a:ext uri="{0D108BD9-81ED-4DB2-BD59-A6C34878D82A}">
                    <a16:rowId xmlns="" xmlns:a16="http://schemas.microsoft.com/office/drawing/2014/main" val="1053633118"/>
                  </a:ext>
                </a:extLst>
              </a:tr>
              <a:tr h="2814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МИНИКА-НТС 1102Ф версия ПО 780-00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1 261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2,89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не подлежит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ОДО «НТС»</a:t>
                      </a:r>
                    </a:p>
                  </a:txBody>
                  <a:tcPr marL="9525" marR="9525" marT="7144" marB="0" anchor="ctr"/>
                </a:tc>
                <a:extLst>
                  <a:ext uri="{0D108BD9-81ED-4DB2-BD59-A6C34878D82A}">
                    <a16:rowId xmlns="" xmlns:a16="http://schemas.microsoft.com/office/drawing/2014/main" val="2174296130"/>
                  </a:ext>
                </a:extLst>
              </a:tr>
              <a:tr h="1469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effectLst/>
                          <a:latin typeface="Times New Roman" panose="02020603050405020304" pitchFamily="18" charset="0"/>
                        </a:rPr>
                        <a:t>ТИТАН-А версия ПО 3.0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+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</a:rPr>
                        <a:t>1 240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</a:rPr>
                        <a:t>2,84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подлежит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09.09.2024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ЧП «АВТО-КОМБИ»</a:t>
                      </a:r>
                    </a:p>
                  </a:txBody>
                  <a:tcPr marL="9525" marR="9525" marT="7144" marB="0" anchor="ctr"/>
                </a:tc>
                <a:extLst>
                  <a:ext uri="{0D108BD9-81ED-4DB2-BD59-A6C34878D82A}">
                    <a16:rowId xmlns="" xmlns:a16="http://schemas.microsoft.com/office/drawing/2014/main" val="1430978911"/>
                  </a:ext>
                </a:extLst>
              </a:tr>
              <a:tr h="1469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МТТ-110Ф версия ПО 8.0РБ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1 192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2,73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не подлежит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ОАО «ТОРГТЕХНИКА»</a:t>
                      </a:r>
                      <a:endParaRPr lang="ru-RU" sz="900" b="0" i="0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7144" marB="0" anchor="ctr"/>
                </a:tc>
                <a:extLst>
                  <a:ext uri="{0D108BD9-81ED-4DB2-BD59-A6C34878D82A}">
                    <a16:rowId xmlns="" xmlns:a16="http://schemas.microsoft.com/office/drawing/2014/main" val="2463216236"/>
                  </a:ext>
                </a:extLst>
              </a:tr>
              <a:tr h="4186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БелТАКС</a:t>
                      </a:r>
                      <a:r>
                        <a:rPr lang="ru-RU" sz="9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версия ПО 3.0, 3.1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</a:rPr>
                        <a:t>1 149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</a:rPr>
                        <a:t>2,63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подлежит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дорабатывается по результатам испытаний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УП «АЛЬТЕРНАТИВНЫЕ ТЕХНОЛОГИИ»</a:t>
                      </a:r>
                    </a:p>
                  </a:txBody>
                  <a:tcPr marL="9525" marR="9525" marT="7144" marB="0" anchor="ctr"/>
                </a:tc>
                <a:extLst>
                  <a:ext uri="{0D108BD9-81ED-4DB2-BD59-A6C34878D82A}">
                    <a16:rowId xmlns="" xmlns:a16="http://schemas.microsoft.com/office/drawing/2014/main" val="2282802428"/>
                  </a:ext>
                </a:extLst>
              </a:tr>
              <a:tr h="2814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Геомер-122 версия ПО 122</a:t>
                      </a:r>
                      <a:r>
                        <a:rPr lang="en-US" sz="9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BY100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</a:rPr>
                        <a:t>205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0,47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подлежит 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07.10.2024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ОДО «НТС»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7144" marB="0" anchor="ctr"/>
                </a:tc>
                <a:extLst>
                  <a:ext uri="{0D108BD9-81ED-4DB2-BD59-A6C34878D82A}">
                    <a16:rowId xmlns="" xmlns:a16="http://schemas.microsoft.com/office/drawing/2014/main" val="3228660036"/>
                  </a:ext>
                </a:extLst>
              </a:tr>
            </a:tbl>
          </a:graphicData>
        </a:graphic>
      </p:graphicFrame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30E58EB1-EE6B-461A-8D7A-275DC811128B}"/>
              </a:ext>
            </a:extLst>
          </p:cNvPr>
          <p:cNvSpPr/>
          <p:nvPr/>
        </p:nvSpPr>
        <p:spPr>
          <a:xfrm>
            <a:off x="8631238" y="4920853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08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2BF187E-040B-4767-804D-EDF8A9028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009" y="35449"/>
            <a:ext cx="8229600" cy="486054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1"/>
                </a:solidFill>
                <a:ea typeface="Times New Roman" panose="02020603050405020304" pitchFamily="18" charset="0"/>
              </a:rPr>
              <a:t>Актуальная информация о ходе работ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69A277CC-11A4-4085-B1F0-7AF0A990CE86}"/>
              </a:ext>
            </a:extLst>
          </p:cNvPr>
          <p:cNvSpPr/>
          <p:nvPr/>
        </p:nvSpPr>
        <p:spPr>
          <a:xfrm>
            <a:off x="8631238" y="4920853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18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="" xmlns:a16="http://schemas.microsoft.com/office/drawing/2014/main" id="{3C65F86B-EE84-4D17-8C9A-9A2B5B162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550" y="681540"/>
            <a:ext cx="8229600" cy="3510390"/>
          </a:xfrm>
        </p:spPr>
        <p:txBody>
          <a:bodyPr/>
          <a:lstStyle/>
          <a:p>
            <a:r>
              <a:rPr lang="ru-RU" sz="1500" dirty="0"/>
              <a:t>Главная</a:t>
            </a:r>
            <a:r>
              <a:rPr lang="en-US" sz="1500" dirty="0"/>
              <a:t>/</a:t>
            </a:r>
            <a:r>
              <a:rPr lang="ru-RU" sz="1500" dirty="0"/>
              <a:t>Налоговый контроль</a:t>
            </a:r>
            <a:r>
              <a:rPr lang="en-US" sz="1500" dirty="0"/>
              <a:t>/</a:t>
            </a:r>
            <a:r>
              <a:rPr lang="ru-RU" sz="1500" dirty="0"/>
              <a:t>Контроль за приемом средств платежа и использованием кассового и иного оборудования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268D8755-ED56-4706-BEE5-9F6AE8CC20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2938"/>
            <a:ext cx="9144000" cy="385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80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8019" y="67803"/>
            <a:ext cx="8229600" cy="486054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Вопросы, на которые необходимо обратить внимание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1638" y="627534"/>
            <a:ext cx="8229600" cy="3753417"/>
          </a:xfrm>
        </p:spPr>
        <p:txBody>
          <a:bodyPr/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1600" kern="100" dirty="0">
                <a:effectLst/>
                <a:ea typeface="Calibri" panose="020F0502020204030204" pitchFamily="34" charset="0"/>
              </a:rPr>
              <a:t>пользователям КСА, в первую очередь моделей, которые не будут дорабатываться, незамедлительно обращаться к </a:t>
            </a:r>
            <a:r>
              <a:rPr lang="ru-RU" sz="1600" b="1" kern="100" dirty="0"/>
              <a:t>операторам программных кассовых систем</a:t>
            </a:r>
            <a:r>
              <a:rPr lang="en-US" sz="1600" kern="100" dirty="0"/>
              <a:t>:</a:t>
            </a:r>
          </a:p>
          <a:p>
            <a:pPr marL="628650" indent="-285750">
              <a:lnSpc>
                <a:spcPts val="13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sz="1600" kern="100" dirty="0">
                <a:ea typeface="Calibri" panose="020F0502020204030204" pitchFamily="34" charset="0"/>
              </a:rPr>
              <a:t>РУП «Издательство «</a:t>
            </a:r>
            <a:r>
              <a:rPr lang="ru-RU" sz="1600" kern="100" dirty="0" err="1">
                <a:ea typeface="Calibri" panose="020F0502020204030204" pitchFamily="34" charset="0"/>
              </a:rPr>
              <a:t>Белбланкавыд</a:t>
            </a:r>
            <a:r>
              <a:rPr lang="ru-RU" sz="1600" kern="100" dirty="0">
                <a:ea typeface="Calibri" panose="020F0502020204030204" pitchFamily="34" charset="0"/>
              </a:rPr>
              <a:t>»</a:t>
            </a:r>
            <a:endParaRPr lang="en-US" sz="1600" kern="100" dirty="0">
              <a:ea typeface="Calibri" panose="020F0502020204030204" pitchFamily="34" charset="0"/>
            </a:endParaRPr>
          </a:p>
          <a:p>
            <a:pPr marL="628650" indent="-285750">
              <a:lnSpc>
                <a:spcPts val="13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sz="1600" kern="100" dirty="0">
                <a:ea typeface="Calibri" panose="020F0502020204030204" pitchFamily="34" charset="0"/>
              </a:rPr>
              <a:t>ООО «ЛВО»</a:t>
            </a:r>
            <a:endParaRPr lang="en-US" sz="1600" kern="100" dirty="0">
              <a:solidFill>
                <a:srgbClr val="FF0000"/>
              </a:solidFill>
              <a:effectLst/>
              <a:ea typeface="Calibri" panose="020F0502020204030204" pitchFamily="34" charset="0"/>
            </a:endParaRPr>
          </a:p>
          <a:p>
            <a:pPr marL="628650" indent="-285750">
              <a:lnSpc>
                <a:spcPts val="13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sz="1600" kern="100" dirty="0">
                <a:ea typeface="Calibri" panose="020F0502020204030204" pitchFamily="34" charset="0"/>
              </a:rPr>
              <a:t>ООО «АЙЭМЛЭБ»</a:t>
            </a:r>
            <a:endParaRPr lang="en-US" sz="1600" kern="100" dirty="0">
              <a:ea typeface="Calibri" panose="020F0502020204030204" pitchFamily="34" charset="0"/>
            </a:endParaRPr>
          </a:p>
          <a:p>
            <a:pPr marL="628650" indent="-285750">
              <a:lnSpc>
                <a:spcPts val="13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sz="1600" kern="100" dirty="0">
                <a:ea typeface="Calibri" panose="020F0502020204030204" pitchFamily="34" charset="0"/>
              </a:rPr>
              <a:t>ООО «Настоящая цифровая»</a:t>
            </a:r>
            <a:endParaRPr lang="en-US" sz="1600" kern="100" dirty="0">
              <a:ea typeface="Calibri" panose="020F0502020204030204" pitchFamily="34" charset="0"/>
            </a:endParaRPr>
          </a:p>
          <a:p>
            <a:pPr marL="628650" indent="-285750">
              <a:lnSpc>
                <a:spcPts val="12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sz="1600" kern="100" dirty="0">
                <a:ea typeface="Calibri" panose="020F0502020204030204" pitchFamily="34" charset="0"/>
              </a:rPr>
              <a:t>ООО «Центр программных инноваций»</a:t>
            </a:r>
            <a:endParaRPr lang="en-US" sz="1600" kern="100" dirty="0">
              <a:ea typeface="Calibri" panose="020F0502020204030204" pitchFamily="34" charset="0"/>
            </a:endParaRPr>
          </a:p>
          <a:p>
            <a:pPr indent="0" algn="just">
              <a:lnSpc>
                <a:spcPts val="1200"/>
              </a:lnSpc>
              <a:spcAft>
                <a:spcPts val="800"/>
              </a:spcAft>
              <a:buNone/>
            </a:pPr>
            <a:r>
              <a:rPr lang="ru-RU" sz="1600" b="1" kern="100" dirty="0">
                <a:ea typeface="Calibri" panose="020F0502020204030204" pitchFamily="34" charset="0"/>
              </a:rPr>
              <a:t>для осуществления перехода на использование программных касс</a:t>
            </a:r>
            <a:endParaRPr lang="en-US" sz="1600" b="1" kern="100" dirty="0">
              <a:effectLst/>
              <a:ea typeface="Calibri" panose="020F0502020204030204" pitchFamily="34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600" kern="100" dirty="0">
                <a:ea typeface="Calibri" panose="020F0502020204030204" pitchFamily="34" charset="0"/>
              </a:rPr>
              <a:t>и</a:t>
            </a:r>
            <a:r>
              <a:rPr lang="ru-RU" sz="1600" kern="100" dirty="0">
                <a:effectLst/>
                <a:ea typeface="Calibri" panose="020F0502020204030204" pitchFamily="34" charset="0"/>
              </a:rPr>
              <a:t>ли к производителям кассовых аппаратов (ООО «ПРОФИСЕРВ», ООО «</a:t>
            </a:r>
            <a:r>
              <a:rPr lang="ru-RU" sz="1600" kern="100" dirty="0" err="1">
                <a:effectLst/>
                <a:ea typeface="Calibri" panose="020F0502020204030204" pitchFamily="34" charset="0"/>
              </a:rPr>
              <a:t>Белсчеттехника</a:t>
            </a:r>
            <a:r>
              <a:rPr lang="ru-RU" sz="1600" kern="100" dirty="0">
                <a:effectLst/>
                <a:ea typeface="Calibri" panose="020F0502020204030204" pitchFamily="34" charset="0"/>
              </a:rPr>
              <a:t>», ООО «ПРИБОРСЕРВИС») для заключения договоров на поставку кассовых аппаратов.</a:t>
            </a: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600" b="1" i="1" kern="100" dirty="0"/>
              <a:t>Рекомендуем! В договорах на поставку кассового оборудования  указывать конкретные сроки его поставки и меры ответственности за их несоблюдение.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87AFC7DB-83AA-4D9A-BA07-3D26D1221010}"/>
              </a:ext>
            </a:extLst>
          </p:cNvPr>
          <p:cNvSpPr/>
          <p:nvPr/>
        </p:nvSpPr>
        <p:spPr>
          <a:xfrm>
            <a:off x="8631238" y="4840002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19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67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856457" y="87474"/>
            <a:ext cx="7941320" cy="378452"/>
          </a:xfrm>
        </p:spPr>
        <p:txBody>
          <a:bodyPr>
            <a:noAutofit/>
          </a:bodyPr>
          <a:lstStyle/>
          <a:p>
            <a:pPr eaLnBrk="1" hangingPunct="1"/>
            <a:r>
              <a:rPr lang="ru-RU" sz="4400" dirty="0"/>
              <a:t> </a:t>
            </a:r>
            <a:r>
              <a:rPr lang="ru-RU" sz="2800" dirty="0">
                <a:solidFill>
                  <a:schemeClr val="bg1"/>
                </a:solidFill>
              </a:rPr>
              <a:t>Нормативная правовая база </a:t>
            </a:r>
            <a:br>
              <a:rPr lang="ru-RU" sz="2800" dirty="0">
                <a:solidFill>
                  <a:schemeClr val="bg1"/>
                </a:solidFill>
              </a:rPr>
            </a:b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30635" y="267494"/>
            <a:ext cx="8856984" cy="5454397"/>
          </a:xfrm>
        </p:spPr>
        <p:txBody>
          <a:bodyPr/>
          <a:lstStyle/>
          <a:p>
            <a:pPr marL="0" indent="0" algn="just">
              <a:buNone/>
            </a:pPr>
            <a:endParaRPr lang="ru-RU" sz="1800" dirty="0"/>
          </a:p>
          <a:p>
            <a:pPr marL="361950" lvl="0" indent="-361950" algn="just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rgbClr val="000000"/>
                </a:solidFill>
                <a:cs typeface="Arial" charset="0"/>
              </a:rPr>
              <a:t>Постановление Совета Министров Республики Беларусь  и Национального банка Республики Беларусь от 07.12.2022 № 841/27  «Об изменении постановлений Совета Министров Республики Беларусь и Национального банка Республики Беларусь от 6 июля 2011 г. </a:t>
            </a:r>
            <a:br>
              <a:rPr lang="ru-RU" sz="1600" dirty="0">
                <a:solidFill>
                  <a:srgbClr val="000000"/>
                </a:solidFill>
                <a:cs typeface="Arial" charset="0"/>
              </a:rPr>
            </a:br>
            <a:r>
              <a:rPr lang="ru-RU" sz="1600" dirty="0">
                <a:solidFill>
                  <a:srgbClr val="000000"/>
                </a:solidFill>
                <a:cs typeface="Arial" charset="0"/>
              </a:rPr>
              <a:t>№ 924/16 и от 3 марта 2022 г. № 114/6» </a:t>
            </a:r>
          </a:p>
          <a:p>
            <a:pPr marL="0" lvl="0" indent="0" algn="just" eaLnBrk="1" hangingPunct="1">
              <a:spcBef>
                <a:spcPct val="0"/>
              </a:spcBef>
              <a:buNone/>
              <a:defRPr/>
            </a:pPr>
            <a:endParaRPr lang="ru-RU" sz="1600" dirty="0">
              <a:solidFill>
                <a:srgbClr val="000000"/>
              </a:solidFill>
              <a:cs typeface="Arial" charset="0"/>
            </a:endParaRPr>
          </a:p>
          <a:p>
            <a:pPr algn="just"/>
            <a:r>
              <a:rPr lang="ru-RU" sz="1600" dirty="0">
                <a:solidFill>
                  <a:srgbClr val="000000"/>
                </a:solidFill>
                <a:cs typeface="Arial" charset="0"/>
              </a:rPr>
              <a:t>Постановление Совета Министров Республики Беларусь и Национального банка Республики Беларусь от 23.10.2023 № 712/19 «Об изменении постановления Совета Министров Республики Беларусь и Национального банка Республики Беларусь от 6 июля 2011 г. № 924/16»</a:t>
            </a:r>
          </a:p>
          <a:p>
            <a:pPr marL="0" indent="0" algn="just">
              <a:buNone/>
            </a:pPr>
            <a:endParaRPr lang="ru-RU" sz="1600" dirty="0">
              <a:solidFill>
                <a:srgbClr val="000000"/>
              </a:solidFill>
              <a:cs typeface="Arial" charset="0"/>
            </a:endParaRPr>
          </a:p>
          <a:p>
            <a:pPr lvl="0" algn="just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rgbClr val="000000"/>
                </a:solidFill>
                <a:cs typeface="Arial" charset="0"/>
              </a:rPr>
              <a:t>Постановление Министерства по налогам и сборам и Государственного комитета по стандартизации  от 14.10.2022 № 29/99 «О требованиях к кассовым суммирующим аппаратам, в том числе совмещенным с таксометрами, билетопечатающим машинам»</a:t>
            </a:r>
          </a:p>
          <a:p>
            <a:pPr marL="0" lvl="0" indent="0" algn="just" eaLnBrk="1" hangingPunct="1">
              <a:spcBef>
                <a:spcPct val="0"/>
              </a:spcBef>
              <a:buNone/>
              <a:defRPr/>
            </a:pPr>
            <a:endParaRPr lang="ru-RU" sz="1600" dirty="0">
              <a:solidFill>
                <a:srgbClr val="000000"/>
              </a:solidFill>
              <a:cs typeface="Arial" charset="0"/>
            </a:endParaRPr>
          </a:p>
          <a:p>
            <a:pPr lvl="0" algn="just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rgbClr val="000000"/>
                </a:solidFill>
                <a:cs typeface="Arial" charset="0"/>
              </a:rPr>
              <a:t>Постановление Министерства по налогам и сборам Республики Беларусь от 29.12.2022 № 41 «Об изменении постановления Министерства по налогам и сборам Республики Беларусь от 29 марта 2018 г. № 10»</a:t>
            </a:r>
          </a:p>
          <a:p>
            <a:pPr marL="0" indent="0" algn="just">
              <a:buNone/>
            </a:pPr>
            <a:endParaRPr lang="ru-RU" sz="1800" b="0" i="0" u="none" strike="noStrike" baseline="0" dirty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b="0" i="0" u="none" strike="noStrike" baseline="0" dirty="0"/>
          </a:p>
          <a:p>
            <a:pPr marL="0" indent="0" algn="just" eaLnBrk="1" hangingPunct="1">
              <a:buNone/>
            </a:pP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238" y="4920853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1FB058EA-325D-D838-372E-8B714CD84B30}"/>
              </a:ext>
            </a:extLst>
          </p:cNvPr>
          <p:cNvSpPr/>
          <p:nvPr/>
        </p:nvSpPr>
        <p:spPr>
          <a:xfrm>
            <a:off x="8532440" y="4809530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3008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040" y="141480"/>
            <a:ext cx="8640960" cy="432048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Программная касса, варианты размещения </a:t>
            </a:r>
            <a:endParaRPr lang="ru-RU" sz="22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545636"/>
            <a:ext cx="8229600" cy="3078342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A9153762-4C82-226B-BBDF-EBD6282B463D}"/>
              </a:ext>
            </a:extLst>
          </p:cNvPr>
          <p:cNvSpPr/>
          <p:nvPr/>
        </p:nvSpPr>
        <p:spPr>
          <a:xfrm>
            <a:off x="8631238" y="4920853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20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450BE404-56A9-4DA2-ABF0-1F2D3EC3E534}"/>
              </a:ext>
            </a:extLst>
          </p:cNvPr>
          <p:cNvSpPr txBox="1"/>
          <p:nvPr/>
        </p:nvSpPr>
        <p:spPr>
          <a:xfrm>
            <a:off x="268543" y="699542"/>
            <a:ext cx="864096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447675" algn="just">
              <a:buClr>
                <a:srgbClr val="00B050"/>
              </a:buClr>
              <a:buFont typeface="Wingdings" pitchFamily="2" charset="2"/>
              <a:buNone/>
            </a:pPr>
            <a:r>
              <a:rPr lang="ru-RU" sz="1800" b="1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Программная касса </a:t>
            </a:r>
            <a:r>
              <a:rPr lang="ru-RU" sz="1800" b="0" i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lang="ru-RU" sz="1800" b="0" i="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</a:t>
            </a:r>
            <a:r>
              <a:rPr lang="ru-RU" sz="1800" b="1" i="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</a:t>
            </a:r>
            <a:r>
              <a:rPr lang="ru-RU" sz="1800" b="1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пециализированное программное обеспечение, предназначенное для выполнения кассовых операций при продаже товаров, выполнении работ, оказании услуг</a:t>
            </a:r>
          </a:p>
          <a:p>
            <a:pPr marL="0" indent="447675" algn="just">
              <a:buClr>
                <a:srgbClr val="00B050"/>
              </a:buClr>
              <a:buFont typeface="Wingdings" pitchFamily="2" charset="2"/>
              <a:buNone/>
            </a:pPr>
            <a:r>
              <a:rPr lang="ru-RU" sz="1800" b="1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0" indent="447675" algn="just">
              <a:buClr>
                <a:srgbClr val="00B050"/>
              </a:buClr>
              <a:buFont typeface="Wingdings" pitchFamily="2" charset="2"/>
              <a:buNone/>
            </a:pPr>
            <a:r>
              <a:rPr lang="ru-RU" sz="1800" b="1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Варианты размещения  программных касс:        </a:t>
            </a:r>
          </a:p>
          <a:p>
            <a:pPr marL="0" marR="0" lvl="0" indent="44767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Tx/>
              <a:buFont typeface="Wingdings" pitchFamily="2" charset="2"/>
              <a:buNone/>
              <a:tabLst/>
              <a:defRPr/>
            </a:pPr>
            <a:r>
              <a:rPr lang="ru-RU" sz="1800" b="0" i="1" u="none" strike="noStrike" kern="1200" baseline="0" dirty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на электронных устройствах пользователей программной кассы, соответствующих требованиям, предъявляемым оператором программной кассовой системы к таким электронным устройствам;</a:t>
            </a:r>
          </a:p>
          <a:p>
            <a:pPr marL="0" indent="447675" algn="just">
              <a:buFont typeface="Wingdings" pitchFamily="2" charset="2"/>
              <a:buNone/>
            </a:pPr>
            <a:endParaRPr lang="ru-RU" sz="1800" b="0" kern="1200" baseline="0" dirty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indent="447675" algn="just">
              <a:buFont typeface="Wingdings" pitchFamily="2" charset="2"/>
              <a:buNone/>
            </a:pPr>
            <a:r>
              <a:rPr lang="ru-RU" sz="1800" b="0" i="1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2. в центре обработки данных оператора программной кассовой системы</a:t>
            </a:r>
          </a:p>
          <a:p>
            <a:pPr marL="0" indent="447675" algn="just"/>
            <a:r>
              <a:rPr lang="ru-RU" sz="1800" b="0" i="0" u="none" strike="noStrike" kern="1200" baseline="0" dirty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виде специализированного программного обеспечения, размещенного на вычислительных ресурсах оператора программной кассовой системы;</a:t>
            </a:r>
          </a:p>
          <a:p>
            <a:pPr marL="0" indent="447675"/>
            <a:r>
              <a:rPr lang="ru-RU" sz="1800" b="0" i="0" u="none" strike="noStrike" kern="1200" baseline="0" dirty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посредством доступа в глобальной компьютерной сети Интернет к функциям программной кассы с использованием средств идентификации.</a:t>
            </a:r>
          </a:p>
        </p:txBody>
      </p:sp>
    </p:spTree>
    <p:extLst>
      <p:ext uri="{BB962C8B-B14F-4D97-AF65-F5344CB8AC3E}">
        <p14:creationId xmlns:p14="http://schemas.microsoft.com/office/powerpoint/2010/main" val="282014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Заголовок 2"/>
          <p:cNvSpPr>
            <a:spLocks noGrp="1"/>
          </p:cNvSpPr>
          <p:nvPr>
            <p:ph type="title"/>
          </p:nvPr>
        </p:nvSpPr>
        <p:spPr>
          <a:xfrm>
            <a:off x="900114" y="897731"/>
            <a:ext cx="7775575" cy="2376488"/>
          </a:xfrm>
        </p:spPr>
        <p:txBody>
          <a:bodyPr/>
          <a:lstStyle/>
          <a:p>
            <a:pPr eaLnBrk="1" hangingPunct="1"/>
            <a:r>
              <a:rPr lang="ru-RU" sz="4000" dirty="0"/>
              <a:t>СПАСИБО ЗА ВНИМАНИЕ!</a:t>
            </a:r>
          </a:p>
        </p:txBody>
      </p:sp>
      <p:sp>
        <p:nvSpPr>
          <p:cNvPr id="37890" name="TextBox 2"/>
          <p:cNvSpPr txBox="1">
            <a:spLocks noChangeArrowheads="1"/>
          </p:cNvSpPr>
          <p:nvPr/>
        </p:nvSpPr>
        <p:spPr bwMode="auto">
          <a:xfrm>
            <a:off x="4004794" y="3981450"/>
            <a:ext cx="4959819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ru-RU" sz="1500">
                <a:latin typeface="Times New Roman" pitchFamily="18" charset="0"/>
                <a:cs typeface="Times New Roman" pitchFamily="18" charset="0"/>
              </a:rPr>
              <a:t>Министерство по налогам и сборам Республики Беларусь </a:t>
            </a:r>
            <a:br>
              <a:rPr lang="ru-RU" sz="1500">
                <a:latin typeface="Times New Roman" pitchFamily="18" charset="0"/>
                <a:cs typeface="Times New Roman" pitchFamily="18" charset="0"/>
              </a:rPr>
            </a:br>
            <a:r>
              <a:rPr lang="ru-RU" sz="1500">
                <a:latin typeface="Times New Roman" pitchFamily="18" charset="0"/>
                <a:cs typeface="Times New Roman" pitchFamily="18" charset="0"/>
              </a:rPr>
              <a:t>220010, г. Минск, ул. Советская, 9</a:t>
            </a:r>
            <a:br>
              <a:rPr lang="ru-RU" sz="1500">
                <a:latin typeface="Times New Roman" pitchFamily="18" charset="0"/>
                <a:cs typeface="Times New Roman" pitchFamily="18" charset="0"/>
              </a:rPr>
            </a:br>
            <a:r>
              <a:rPr lang="ru-RU" sz="1500">
                <a:latin typeface="Times New Roman" pitchFamily="18" charset="0"/>
                <a:cs typeface="Times New Roman" pitchFamily="18" charset="0"/>
              </a:rPr>
              <a:t>Сайт: </a:t>
            </a:r>
            <a:r>
              <a:rPr lang="en-US" sz="1500">
                <a:latin typeface="Times New Roman" pitchFamily="18" charset="0"/>
                <a:cs typeface="Times New Roman" pitchFamily="18" charset="0"/>
                <a:hlinkClick r:id="rId3"/>
              </a:rPr>
              <a:t>www.nalog.gov</a:t>
            </a:r>
            <a:r>
              <a:rPr lang="ru-RU" sz="1500">
                <a:latin typeface="Times New Roman" pitchFamily="18" charset="0"/>
                <a:cs typeface="Times New Roman" pitchFamily="18" charset="0"/>
                <a:hlinkClick r:id="rId3"/>
              </a:rPr>
              <a:t>.by</a:t>
            </a:r>
            <a:endParaRPr lang="ru-RU" sz="15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631238" y="4920853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21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0FE08A2-6821-7556-0DCA-B638CE0EA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67494"/>
            <a:ext cx="8928992" cy="288032"/>
          </a:xfrm>
        </p:spPr>
        <p:txBody>
          <a:bodyPr>
            <a:normAutofit fontScale="90000"/>
          </a:bodyPr>
          <a:lstStyle/>
          <a:p>
            <a:r>
              <a:rPr lang="ru-RU" sz="3100" dirty="0">
                <a:solidFill>
                  <a:schemeClr val="bg1"/>
                </a:solidFill>
              </a:rPr>
              <a:t>Учет операций по реализации маркированных товаров в розничной торговле</a:t>
            </a:r>
            <a:r>
              <a:rPr lang="ru-RU" sz="3200" dirty="0">
                <a:solidFill>
                  <a:srgbClr val="000000"/>
                </a:solidFill>
              </a:rPr>
              <a:t/>
            </a:r>
            <a:br>
              <a:rPr lang="ru-RU" sz="3200" dirty="0">
                <a:solidFill>
                  <a:srgbClr val="000000"/>
                </a:solidFill>
              </a:rPr>
            </a:br>
            <a:endParaRPr lang="ru-RU" sz="30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54BA37C-A87B-D9EE-C3D2-55953C779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37" y="555526"/>
            <a:ext cx="8562851" cy="4104456"/>
          </a:xfrm>
        </p:spPr>
        <p:txBody>
          <a:bodyPr/>
          <a:lstStyle/>
          <a:p>
            <a:pPr marL="0" indent="447675" algn="just">
              <a:buNone/>
            </a:pPr>
            <a:r>
              <a:rPr lang="ru-RU" sz="1400" b="1" dirty="0"/>
              <a:t>С 1 июля 2025 г. </a:t>
            </a:r>
            <a:r>
              <a:rPr lang="ru-RU" sz="1400" i="1" dirty="0">
                <a:solidFill>
                  <a:srgbClr val="000000"/>
                </a:solidFill>
              </a:rPr>
              <a:t>(в соответствии с постановлением Совета Министров Республики Беларусь и Национального банка Республики Беларусь от 07.12.2022 № 841/27  «Об изменении постановлений Совета Министров Республики Беларусь и Национального банка Республики Беларусь от 6 июля 2011 г. № 924/16 и от 3 марта 2022 г. № 114/6» (далее – </a:t>
            </a:r>
            <a:br>
              <a:rPr lang="ru-RU" sz="1400" i="1" dirty="0">
                <a:solidFill>
                  <a:srgbClr val="000000"/>
                </a:solidFill>
              </a:rPr>
            </a:br>
            <a:r>
              <a:rPr lang="ru-RU" sz="1400" i="1" dirty="0">
                <a:solidFill>
                  <a:srgbClr val="000000"/>
                </a:solidFill>
              </a:rPr>
              <a:t>постановление № 841/27)</a:t>
            </a:r>
            <a:r>
              <a:rPr lang="ru-RU" sz="1400" i="1" dirty="0"/>
              <a:t> </a:t>
            </a:r>
            <a:r>
              <a:rPr lang="ru-RU" sz="1400" dirty="0"/>
              <a:t>для </a:t>
            </a:r>
            <a:r>
              <a:rPr lang="ru-RU" sz="1400" dirty="0">
                <a:solidFill>
                  <a:srgbClr val="000000"/>
                </a:solidFill>
              </a:rPr>
              <a:t>ю</a:t>
            </a:r>
            <a:r>
              <a:rPr lang="ru-RU" sz="1400" b="0" i="0" u="none" strike="noStrike" baseline="0" dirty="0">
                <a:solidFill>
                  <a:srgbClr val="000000"/>
                </a:solidFill>
              </a:rPr>
              <a:t>ридических лиц и индивидуальных предпринимателей, осуществляющих продажу товаров, подлежащих маркировке, вводитс</a:t>
            </a:r>
            <a:r>
              <a:rPr lang="ru-RU" sz="1400" dirty="0">
                <a:solidFill>
                  <a:srgbClr val="000000"/>
                </a:solidFill>
              </a:rPr>
              <a:t>я обязанность</a:t>
            </a:r>
            <a:r>
              <a:rPr lang="ru-RU" sz="14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ru-RU" sz="1400" b="0" i="0" u="none" strike="noStrike" baseline="0" dirty="0"/>
              <a:t>использовать кассовые суммирующие аппараты с установленным средством контроля налоговых органов и программные кассы, обеспечивающие:</a:t>
            </a:r>
          </a:p>
          <a:p>
            <a:pPr marL="0" indent="447675" algn="just">
              <a:buFont typeface="Arial" panose="020B0604020202020204" pitchFamily="34" charset="0"/>
              <a:buChar char="•"/>
            </a:pPr>
            <a:r>
              <a:rPr lang="ru-RU" sz="1400" b="1" i="0" u="none" strike="noStrike" baseline="0" dirty="0">
                <a:solidFill>
                  <a:srgbClr val="000000"/>
                </a:solidFill>
              </a:rPr>
              <a:t>считывание</a:t>
            </a:r>
            <a:r>
              <a:rPr lang="ru-RU" sz="1400" b="0" i="0" u="none" strike="noStrike" baseline="0" dirty="0">
                <a:solidFill>
                  <a:srgbClr val="000000"/>
                </a:solidFill>
              </a:rPr>
              <a:t> кода маркировки и уникальной последовательности символов в машиночитаемой форме, представленной в виде двумерного штрихового кода </a:t>
            </a:r>
            <a:r>
              <a:rPr lang="ru-RU" sz="1400" b="0" i="0" u="none" strike="noStrike" baseline="0" dirty="0" err="1">
                <a:solidFill>
                  <a:srgbClr val="000000"/>
                </a:solidFill>
              </a:rPr>
              <a:t>DataMatrix</a:t>
            </a:r>
            <a:r>
              <a:rPr lang="ru-RU" sz="1400" b="0" i="0" u="none" strike="noStrike" baseline="0" dirty="0">
                <a:solidFill>
                  <a:srgbClr val="000000"/>
                </a:solidFill>
              </a:rPr>
              <a:t>, включающей в себя переменную информацию, в том числе серию и номер унифицированного контрольного знака, нанесенных на каждую единицу товара, подлежащего маркировке; </a:t>
            </a:r>
          </a:p>
          <a:p>
            <a:pPr marL="0" indent="447675" algn="just">
              <a:buFont typeface="Arial" panose="020B0604020202020204" pitchFamily="34" charset="0"/>
              <a:buChar char="•"/>
            </a:pPr>
            <a:r>
              <a:rPr lang="ru-RU" sz="1400" b="1" i="0" u="none" strike="noStrike" baseline="0" dirty="0">
                <a:solidFill>
                  <a:srgbClr val="000000"/>
                </a:solidFill>
              </a:rPr>
              <a:t>дифференцированный учет </a:t>
            </a:r>
            <a:r>
              <a:rPr lang="ru-RU" sz="1400" b="0" i="0" u="none" strike="noStrike" baseline="0" dirty="0">
                <a:solidFill>
                  <a:srgbClr val="000000"/>
                </a:solidFill>
              </a:rPr>
              <a:t>данных о реализуемых товарах, предусмотренный пунктом 10 Положения № 924/16; </a:t>
            </a:r>
          </a:p>
          <a:p>
            <a:pPr marL="0" indent="447675" algn="just">
              <a:buFont typeface="Arial" panose="020B0604020202020204" pitchFamily="34" charset="0"/>
              <a:buChar char="•"/>
            </a:pPr>
            <a:r>
              <a:rPr lang="ru-RU" sz="1400" b="1" i="0" u="none" strike="noStrike" baseline="0" dirty="0">
                <a:solidFill>
                  <a:srgbClr val="000000"/>
                </a:solidFill>
              </a:rPr>
              <a:t>передачу информации</a:t>
            </a:r>
            <a:r>
              <a:rPr lang="ru-RU" sz="1400" b="0" i="0" u="none" strike="noStrike" baseline="0" dirty="0">
                <a:solidFill>
                  <a:srgbClr val="000000"/>
                </a:solidFill>
              </a:rPr>
              <a:t>, о коде маркировки или уникальной последовательности символов в машиночитаемой форме, представленной в виде двумерного штрихового кода </a:t>
            </a:r>
            <a:r>
              <a:rPr lang="ru-RU" sz="1400" b="0" i="0" u="none" strike="noStrike" baseline="0" dirty="0" err="1">
                <a:solidFill>
                  <a:srgbClr val="000000"/>
                </a:solidFill>
              </a:rPr>
              <a:t>DataMatrix</a:t>
            </a:r>
            <a:r>
              <a:rPr lang="ru-RU" sz="1400" b="0" i="0" u="none" strike="noStrike" baseline="0" dirty="0">
                <a:solidFill>
                  <a:srgbClr val="000000"/>
                </a:solidFill>
              </a:rPr>
              <a:t>, включающей в себя переменную информацию, в том числе серию и номер унифицированного контрольного знака, </a:t>
            </a:r>
            <a:r>
              <a:rPr lang="ru-RU" sz="1400" b="1" i="0" u="none" strike="noStrike" baseline="0" dirty="0">
                <a:solidFill>
                  <a:srgbClr val="000000"/>
                </a:solidFill>
              </a:rPr>
              <a:t>в СККО </a:t>
            </a:r>
            <a:r>
              <a:rPr lang="ru-RU" sz="1400" b="0" i="0" u="none" strike="noStrike" baseline="0" dirty="0">
                <a:solidFill>
                  <a:srgbClr val="000000"/>
                </a:solidFill>
              </a:rPr>
              <a:t>в соответствии с требованиями, определенными Министерством по налогам и сборам и Государственным комитетом по стандартизации к кассовым суммирующим </a:t>
            </a:r>
            <a:r>
              <a:rPr lang="ru-RU" sz="1400" dirty="0">
                <a:solidFill>
                  <a:srgbClr val="000000"/>
                </a:solidFill>
              </a:rPr>
              <a:t>аппаратам (постановление МНС и Госстандарта от 14.10.2022</a:t>
            </a:r>
            <a:r>
              <a:rPr lang="ru-RU" sz="1400" dirty="0">
                <a:ea typeface="Times New Roman" panose="02020603050405020304" pitchFamily="18" charset="0"/>
              </a:rPr>
              <a:t> № 29/99)</a:t>
            </a:r>
            <a:r>
              <a:rPr lang="ru-RU" sz="1400" b="0" i="0" u="none" strike="noStrike" baseline="0" dirty="0">
                <a:solidFill>
                  <a:srgbClr val="000000"/>
                </a:solidFill>
              </a:rPr>
              <a:t> или программным кассам (</a:t>
            </a:r>
            <a:r>
              <a:rPr lang="ru-RU" sz="1400" dirty="0">
                <a:solidFill>
                  <a:srgbClr val="000000"/>
                </a:solidFill>
              </a:rPr>
              <a:t>постановление МНС от 29.03.2018 № 10). 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1FCAC116-399C-8B3E-2AF2-BB194133A868}"/>
              </a:ext>
            </a:extLst>
          </p:cNvPr>
          <p:cNvSpPr/>
          <p:nvPr/>
        </p:nvSpPr>
        <p:spPr>
          <a:xfrm>
            <a:off x="8631238" y="4885246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65900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98" y="699542"/>
            <a:ext cx="9036496" cy="360040"/>
          </a:xfrm>
        </p:spPr>
        <p:txBody>
          <a:bodyPr>
            <a:noAutofit/>
          </a:bodyPr>
          <a:lstStyle/>
          <a:p>
            <a:r>
              <a:rPr lang="ru-RU" sz="1600" dirty="0"/>
              <a:t>Перечень товаров, подлежащих маркировке унифицированными контрольными знаками </a:t>
            </a:r>
            <a:r>
              <a:rPr lang="ru-RU" sz="3000" dirty="0"/>
              <a:t/>
            </a:r>
            <a:br>
              <a:rPr lang="ru-RU" sz="3000" dirty="0"/>
            </a:br>
            <a:r>
              <a:rPr lang="ru-RU" sz="3000" dirty="0">
                <a:solidFill>
                  <a:srgbClr val="00B0F0"/>
                </a:solidFill>
              </a:rPr>
              <a:t>с 8 июля 2021 г.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1960" y="987574"/>
            <a:ext cx="8229600" cy="3528392"/>
          </a:xfrm>
        </p:spPr>
        <p:txBody>
          <a:bodyPr numCol="2"/>
          <a:lstStyle/>
          <a:p>
            <a:r>
              <a:rPr lang="ru-RU" sz="2000" dirty="0"/>
              <a:t>Кофе</a:t>
            </a:r>
          </a:p>
          <a:p>
            <a:r>
              <a:rPr lang="ru-RU" sz="2000" dirty="0"/>
              <a:t>Чай</a:t>
            </a:r>
          </a:p>
          <a:p>
            <a:r>
              <a:rPr lang="ru-RU" sz="2000" dirty="0"/>
              <a:t>Масло растительное</a:t>
            </a:r>
          </a:p>
          <a:p>
            <a:r>
              <a:rPr lang="ru-RU" sz="2000" dirty="0"/>
              <a:t>Икра; консервы рыбные</a:t>
            </a:r>
          </a:p>
          <a:p>
            <a:r>
              <a:rPr lang="ru-RU" sz="2000" dirty="0">
                <a:solidFill>
                  <a:srgbClr val="FF0000"/>
                </a:solidFill>
              </a:rPr>
              <a:t>Соки </a:t>
            </a:r>
          </a:p>
          <a:p>
            <a:r>
              <a:rPr lang="ru-RU" sz="2000" dirty="0">
                <a:solidFill>
                  <a:srgbClr val="FF0000"/>
                </a:solidFill>
              </a:rPr>
              <a:t>Безалкогольные напитки</a:t>
            </a:r>
          </a:p>
          <a:p>
            <a:r>
              <a:rPr lang="ru-RU" sz="2000" dirty="0"/>
              <a:t>Пиво</a:t>
            </a:r>
          </a:p>
          <a:p>
            <a:r>
              <a:rPr lang="ru-RU" sz="2000" dirty="0"/>
              <a:t>Слабоалкогольные напитки</a:t>
            </a:r>
          </a:p>
          <a:p>
            <a:r>
              <a:rPr lang="ru-RU" sz="2000" dirty="0"/>
              <a:t>Масло моторное</a:t>
            </a:r>
          </a:p>
          <a:p>
            <a:r>
              <a:rPr lang="ru-RU" sz="2000" dirty="0"/>
              <a:t>Моющие средства</a:t>
            </a:r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r>
              <a:rPr lang="ru-RU" sz="2000" dirty="0"/>
              <a:t>Антифризы</a:t>
            </a:r>
          </a:p>
          <a:p>
            <a:r>
              <a:rPr lang="ru-RU" sz="2000" dirty="0"/>
              <a:t>Жидкости для использования в электронных системах курения</a:t>
            </a:r>
          </a:p>
          <a:p>
            <a:r>
              <a:rPr lang="ru-RU" sz="2000" dirty="0"/>
              <a:t>Принтеры</a:t>
            </a:r>
          </a:p>
          <a:p>
            <a:r>
              <a:rPr lang="ru-RU" sz="2000" dirty="0">
                <a:solidFill>
                  <a:srgbClr val="FF0000"/>
                </a:solidFill>
              </a:rPr>
              <a:t>Ноутбуки (планшеты)</a:t>
            </a:r>
          </a:p>
          <a:p>
            <a:r>
              <a:rPr lang="ru-RU" sz="2000" dirty="0">
                <a:solidFill>
                  <a:srgbClr val="FF0000"/>
                </a:solidFill>
              </a:rPr>
              <a:t>Мобильные телефоны</a:t>
            </a:r>
          </a:p>
          <a:p>
            <a:r>
              <a:rPr lang="ru-RU" sz="2000" dirty="0"/>
              <a:t>Материальные носители для аудио (видео)</a:t>
            </a:r>
            <a:r>
              <a:rPr lang="en-US" sz="2000" dirty="0"/>
              <a:t> </a:t>
            </a:r>
            <a:r>
              <a:rPr lang="ru-RU" sz="2000" dirty="0"/>
              <a:t>записей</a:t>
            </a:r>
          </a:p>
          <a:p>
            <a:r>
              <a:rPr lang="ru-RU" sz="2000" dirty="0"/>
              <a:t>Мониторы</a:t>
            </a:r>
          </a:p>
          <a:p>
            <a:r>
              <a:rPr lang="ru-RU" sz="2000" dirty="0"/>
              <a:t>Телевизоры</a:t>
            </a:r>
          </a:p>
          <a:p>
            <a:r>
              <a:rPr lang="ru-RU" sz="2000" dirty="0"/>
              <a:t>Часы</a:t>
            </a:r>
          </a:p>
          <a:p>
            <a:endParaRPr lang="ru-RU" b="1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4921188"/>
            <a:ext cx="512440" cy="222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611560" y="87474"/>
            <a:ext cx="8208912" cy="411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Приложение 1 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постановлению Совета Министров Республики Беларусь от 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29.07.2011 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1030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5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987574"/>
            <a:ext cx="9036496" cy="360040"/>
          </a:xfrm>
        </p:spPr>
        <p:txBody>
          <a:bodyPr>
            <a:noAutofit/>
          </a:bodyPr>
          <a:lstStyle/>
          <a:p>
            <a:r>
              <a:rPr lang="ru-RU" sz="2400" dirty="0"/>
              <a:t>Перечень товаров, подлежащих маркировке средствами идентификации и сроки введения  маркировки</a:t>
            </a:r>
            <a:r>
              <a:rPr lang="ru-RU" sz="3000" dirty="0"/>
              <a:t/>
            </a:r>
            <a:br>
              <a:rPr lang="ru-RU" sz="3000" dirty="0"/>
            </a:br>
            <a:endParaRPr lang="ru-RU" sz="30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7565776"/>
              </p:ext>
            </p:extLst>
          </p:nvPr>
        </p:nvGraphicFramePr>
        <p:xfrm>
          <a:off x="107504" y="1437623"/>
          <a:ext cx="8928992" cy="3275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367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829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Товары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Дата введения маркировки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Дата маркировки остатков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0257"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Меховые изделия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08.07.2021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00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Сыры и мороженое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08.07.2021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Молочная продукция, минимальный срок хранения для данного вида товара при соблюдении установленных условий хранения - более 40 суток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01.09.2021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829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Молочная продукция, минимальный срок хранения для данного вида товара при соблюдении установленных условий хранения - до 40 суток (включительно)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01.12.2021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-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40030"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Обувь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01.11.2021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 01.03.2022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00779253"/>
                  </a:ext>
                </a:extLst>
              </a:tr>
              <a:tr h="2402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Шины и покрышки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01.12.2021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 01.04.2022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45798"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Отдельные товары легкой промышленности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01.03.2022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 01.07.2022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45798"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Соки и безалкогольные напитки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01.02.2025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72978953"/>
                  </a:ext>
                </a:extLst>
              </a:tr>
              <a:tr h="245798"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Мобильные телефоны, ноутбуки (планшеты)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01.02.2025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01.05.2025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53969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631560" y="4921188"/>
            <a:ext cx="512440" cy="222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606860" y="44324"/>
            <a:ext cx="8280920" cy="411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Приложение 2 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 постановлению Совета Министров Республики Беларусь от 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29.07.2011 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№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1030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20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715120F-D284-2A8E-A243-922DB3709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76" y="33468"/>
            <a:ext cx="8229600" cy="486054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</a:rPr>
              <a:t>Виды кассового оборудования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6B972F8-6C22-A9B4-2977-009E17246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176" y="681540"/>
            <a:ext cx="8229600" cy="3510390"/>
          </a:xfrm>
        </p:spPr>
        <p:txBody>
          <a:bodyPr/>
          <a:lstStyle/>
          <a:p>
            <a:pPr marL="0" indent="447675" algn="just">
              <a:buNone/>
            </a:pPr>
            <a:endParaRPr lang="ru-RU" sz="2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indent="447675" algn="just">
              <a:buNone/>
            </a:pPr>
            <a:r>
              <a:rPr lang="ru-RU" sz="2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кассовый суммирующий аппарат, </a:t>
            </a:r>
            <a:r>
              <a:rPr lang="ru-RU" sz="280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 том числе совмещенный с таксометром</a:t>
            </a:r>
            <a:r>
              <a:rPr lang="en-US" sz="280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;</a:t>
            </a:r>
            <a:endParaRPr lang="ru-RU" sz="2800" kern="1200" dirty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indent="447675" algn="just">
              <a:buNone/>
            </a:pPr>
            <a:r>
              <a:rPr lang="ru-RU" dirty="0"/>
              <a:t>билетопечатающая машина</a:t>
            </a:r>
            <a:r>
              <a:rPr lang="en-US" dirty="0"/>
              <a:t>;</a:t>
            </a:r>
            <a:r>
              <a:rPr lang="ru-RU" dirty="0"/>
              <a:t> </a:t>
            </a:r>
          </a:p>
          <a:p>
            <a:pPr marL="0" indent="447675" algn="just">
              <a:buNone/>
            </a:pPr>
            <a:r>
              <a:rPr lang="ru-RU" b="1" dirty="0"/>
              <a:t>программная касса</a:t>
            </a:r>
            <a:r>
              <a:rPr lang="en-US" b="1" dirty="0"/>
              <a:t>;</a:t>
            </a:r>
            <a:endParaRPr lang="ru-RU" sz="2800" b="1" u="none" kern="1200" dirty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indent="447675" algn="just">
              <a:buNone/>
            </a:pPr>
            <a:r>
              <a:rPr lang="ru-RU" sz="2800" u="none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специальная компьютерная система.</a:t>
            </a:r>
          </a:p>
          <a:p>
            <a:pPr marL="0" indent="447675" algn="just">
              <a:buNone/>
            </a:pPr>
            <a:endParaRPr lang="ru-RU" sz="2800" b="1" u="none" kern="1200" dirty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indent="447675" algn="just">
              <a:buNone/>
            </a:pPr>
            <a:r>
              <a:rPr lang="ru-RU" sz="2800" b="1" u="none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80E455FE-6613-5390-E088-9E2D11D3F331}"/>
              </a:ext>
            </a:extLst>
          </p:cNvPr>
          <p:cNvSpPr/>
          <p:nvPr/>
        </p:nvSpPr>
        <p:spPr>
          <a:xfrm>
            <a:off x="8631238" y="4920853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54276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DBAABF4-0439-DB42-B845-97A5B87E3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628" y="33468"/>
            <a:ext cx="8229600" cy="594065"/>
          </a:xfrm>
        </p:spPr>
        <p:txBody>
          <a:bodyPr>
            <a:noAutofit/>
          </a:bodyPr>
          <a:lstStyle/>
          <a:p>
            <a:r>
              <a:rPr lang="ru-RU" sz="2600" dirty="0">
                <a:solidFill>
                  <a:schemeClr val="bg1"/>
                </a:solidFill>
              </a:rPr>
              <a:t>Переход на использование кассового оборудования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F2F9B55-FB96-1F98-584E-22CD361FF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08" y="627535"/>
            <a:ext cx="8856984" cy="4104456"/>
          </a:xfrm>
        </p:spPr>
        <p:txBody>
          <a:bodyPr/>
          <a:lstStyle/>
          <a:p>
            <a:pPr indent="0" algn="just">
              <a:buNone/>
            </a:pPr>
            <a:r>
              <a:rPr lang="ru-RU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01.07.2025 расширяется перечень случаев, в которых субъекты хозяйствования обязаны использовать кассовое оборудование:</a:t>
            </a:r>
            <a:endParaRPr lang="ru-RU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tabLst>
                <a:tab pos="5581015" algn="l"/>
                <a:tab pos="5941060" algn="l"/>
              </a:tabLst>
            </a:pPr>
            <a:r>
              <a:rPr lang="ru-RU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осуществление разносной торговли;</a:t>
            </a:r>
          </a:p>
          <a:p>
            <a:pPr indent="450215" algn="just">
              <a:tabLst>
                <a:tab pos="1347788" algn="l"/>
                <a:tab pos="5580063" algn="l"/>
                <a:tab pos="5940425" algn="l"/>
              </a:tabLst>
            </a:pPr>
            <a:r>
              <a:rPr lang="ru-RU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оказание услуг и продажи товаров (за исключением алкогольных напитков и табачных изделий) в поездах городских, региональных, межрегиональных, международных, коммерческих линий в ассортименте, утвержденном государственным объединением «Белорусская железная дорога»;</a:t>
            </a:r>
          </a:p>
          <a:p>
            <a:pPr indent="450215" algn="just">
              <a:tabLst>
                <a:tab pos="5581015" algn="l"/>
                <a:tab pos="5941060" algn="l"/>
              </a:tabLst>
            </a:pPr>
            <a:r>
              <a:rPr lang="ru-RU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оказание на дому услуг, а также осуществление торговли с доставкой товаров на дом операторами почтовой связи и электросвязи, выездными бригадами организаций службы быта и коммунальных услуг;</a:t>
            </a:r>
          </a:p>
          <a:p>
            <a:pPr indent="450215" algn="just">
              <a:tabLst>
                <a:tab pos="5581015" algn="l"/>
                <a:tab pos="5941060" algn="l"/>
              </a:tabLst>
            </a:pPr>
            <a:r>
              <a:rPr lang="ru-RU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выполнение работ, оказание услуг вне постоянного места осуществления деятельности на территории сельской местности;</a:t>
            </a:r>
          </a:p>
          <a:p>
            <a:pPr indent="450215" algn="just">
              <a:tabLst>
                <a:tab pos="5581015" algn="l"/>
                <a:tab pos="5941060" algn="l"/>
              </a:tabLst>
            </a:pPr>
            <a:r>
              <a:rPr lang="ru-RU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оказание бытовых услуг в объектах, расположенных в сельских населенных пунктах, с количеством работников, непосредственно оказывающих такие услуги, не более одного человека в одну смену;</a:t>
            </a:r>
          </a:p>
          <a:p>
            <a:pPr indent="450215" algn="just">
              <a:tabLst>
                <a:tab pos="5581015" algn="l"/>
                <a:tab pos="5941060" algn="l"/>
              </a:tabLst>
            </a:pPr>
            <a:r>
              <a:rPr lang="ru-RU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осуществление розничной торговли товарами в объектах бытового обслуживания населения, расположенных в сельских населенных пунктах, с численностью работников не более одного.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DFA89833-42FF-CABF-728D-B6F16146153F}"/>
              </a:ext>
            </a:extLst>
          </p:cNvPr>
          <p:cNvSpPr/>
          <p:nvPr/>
        </p:nvSpPr>
        <p:spPr>
          <a:xfrm>
            <a:off x="8631238" y="4920853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54627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DBAABF4-0439-DB42-B845-97A5B87E3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628" y="33468"/>
            <a:ext cx="8229600" cy="702078"/>
          </a:xfrm>
        </p:spPr>
        <p:txBody>
          <a:bodyPr>
            <a:noAutofit/>
          </a:bodyPr>
          <a:lstStyle/>
          <a:p>
            <a:r>
              <a:rPr lang="ru-RU" sz="2600" dirty="0">
                <a:solidFill>
                  <a:schemeClr val="bg1"/>
                </a:solidFill>
              </a:rPr>
              <a:t>Обязанности по использованию платежных терминалов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F2F9B55-FB96-1F98-584E-22CD361FF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55526"/>
            <a:ext cx="8964488" cy="4104456"/>
          </a:xfrm>
        </p:spPr>
        <p:txBody>
          <a:bodyPr/>
          <a:lstStyle/>
          <a:p>
            <a:pPr indent="0" algn="just">
              <a:buNone/>
            </a:pPr>
            <a:r>
              <a:rPr lang="ru-RU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01.07.2025 расширяется перечень объектов (видов деятельности), в которых субъекты хозяйствования используют платежные терминалы (приложение 1-1 к постановлению № 924/16):</a:t>
            </a:r>
            <a:endParaRPr lang="ru-RU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разносная торговля;</a:t>
            </a:r>
          </a:p>
          <a:p>
            <a:pPr indent="450215" algn="just"/>
            <a:r>
              <a:rPr lang="ru-RU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оказание услуг и продажа в поездах городских, региональных, межрегиональных, международных, коммерческих линий товаров (за исключением алкогольных напитков и табачных изделий) в ассортименте, утвержденном государственным объединением «Белорусская железная дорога»;</a:t>
            </a:r>
          </a:p>
          <a:p>
            <a:pPr indent="450215" algn="just"/>
            <a:r>
              <a:rPr lang="ru-RU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осуществление торговли с доставкой товаров на дом операторами почтовой связи и электросвязи, выездными бригадами организаций службы быта и коммунальных услуг;</a:t>
            </a:r>
          </a:p>
          <a:p>
            <a:pPr indent="450215" algn="just"/>
            <a:r>
              <a:rPr lang="ru-RU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выполнение работ, оказание услуг вне постоянного места осуществления деятельности;</a:t>
            </a:r>
          </a:p>
          <a:p>
            <a:pPr indent="450215" algn="just"/>
            <a:r>
              <a:rPr lang="ru-RU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автомобильные перевозки пассажиров в нерегулярном сообщении (за исключением автомобильных перевозок пассажиров автомобилями-такси);</a:t>
            </a:r>
          </a:p>
          <a:p>
            <a:pPr indent="450215" algn="just"/>
            <a:r>
              <a:rPr lang="ru-RU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объекты бытового обслуживания населения с количеством работников, непосредственно оказывающих бытовые услуги, не более одного человека в смену;</a:t>
            </a:r>
          </a:p>
          <a:p>
            <a:pPr indent="450215" algn="just"/>
            <a:r>
              <a:rPr lang="ru-RU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оказание от имени дипломатических представительств и консульских учреждений иностранных государств услуг по приему заявлений о выдаче визы для въезда в государства с визовым режимом.</a:t>
            </a:r>
          </a:p>
          <a:p>
            <a:pPr indent="450215" algn="just">
              <a:lnSpc>
                <a:spcPts val="1400"/>
              </a:lnSpc>
            </a:pP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DFA89833-42FF-CABF-728D-B6F16146153F}"/>
              </a:ext>
            </a:extLst>
          </p:cNvPr>
          <p:cNvSpPr/>
          <p:nvPr/>
        </p:nvSpPr>
        <p:spPr>
          <a:xfrm>
            <a:off x="8631238" y="4920853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5246578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27533"/>
            <a:ext cx="8856984" cy="4968553"/>
          </a:xfrm>
        </p:spPr>
        <p:txBody>
          <a:bodyPr/>
          <a:lstStyle/>
          <a:p>
            <a:pPr algn="just"/>
            <a:r>
              <a:rPr lang="ru-RU" sz="1400" dirty="0">
                <a:ea typeface="Times New Roman" panose="02020603050405020304" pitchFamily="18" charset="0"/>
              </a:rPr>
              <a:t>Юридические лица и индивидуальные предприниматели, реализующие товары, выполняющие работы, оказывающие услуги в объектах, и (или) при осуществлении видов деятельности согласно приложению 1-1 к постановлению № 924/16 вправе </a:t>
            </a:r>
            <a:r>
              <a:rPr lang="ru-RU" sz="1400" b="1" dirty="0">
                <a:ea typeface="Times New Roman" panose="02020603050405020304" pitchFamily="18" charset="0"/>
              </a:rPr>
              <a:t>использовать QR-код в качестве платежного терминала </a:t>
            </a:r>
            <a:r>
              <a:rPr lang="ru-RU" sz="1400" dirty="0">
                <a:ea typeface="Times New Roman" panose="02020603050405020304" pitchFamily="18" charset="0"/>
              </a:rPr>
              <a:t>в соответствии с законодательством в области платежных систем и платежных услуг при приеме платежей в свой адрес.</a:t>
            </a:r>
          </a:p>
          <a:p>
            <a:pPr algn="just"/>
            <a:r>
              <a:rPr lang="ru-RU" sz="1400" i="1" dirty="0">
                <a:ea typeface="Times New Roman" panose="02020603050405020304" pitchFamily="18" charset="0"/>
              </a:rPr>
              <a:t>Платежный терминал – программное или программно-техническое средство, используемое на основании договора на оказание платежных услуг в соответствии с законодательством в области платежных систем и платежных услуг и предназначенное для регистрации операций при использовании банковских платежных карточек и (или) любого (любых) из иных платежных инструментов с последующим формированием платежного документа (приложение 3 к постановлению № 924/16).</a:t>
            </a:r>
          </a:p>
          <a:p>
            <a:pPr algn="just"/>
            <a:r>
              <a:rPr lang="ru-RU" sz="1400" dirty="0">
                <a:ea typeface="Times New Roman" panose="02020603050405020304" pitchFamily="18" charset="0"/>
              </a:rPr>
              <a:t>Так, при осуществлении оплаты за реализованные товары, выполненные работы, оказанные услуги </a:t>
            </a:r>
            <a:r>
              <a:rPr lang="ru-RU" sz="1400" b="1" dirty="0">
                <a:ea typeface="Times New Roman" panose="02020603050405020304" pitchFamily="18" charset="0"/>
              </a:rPr>
              <a:t>покупатель сканирует QR-код посредством</a:t>
            </a:r>
            <a:r>
              <a:rPr lang="ru-RU" sz="1400" dirty="0">
                <a:ea typeface="Times New Roman" panose="02020603050405020304" pitchFamily="18" charset="0"/>
              </a:rPr>
              <a:t> платежного инструмента в виде </a:t>
            </a:r>
            <a:r>
              <a:rPr lang="ru-RU" sz="1400" b="1" dirty="0">
                <a:ea typeface="Times New Roman" panose="02020603050405020304" pitchFamily="18" charset="0"/>
              </a:rPr>
              <a:t>мобильного приложения</a:t>
            </a:r>
            <a:r>
              <a:rPr lang="ru-RU" sz="1400" dirty="0">
                <a:ea typeface="Times New Roman" panose="02020603050405020304" pitchFamily="18" charset="0"/>
              </a:rPr>
              <a:t>, установленного на мобильном устройстве покупателя, </a:t>
            </a:r>
            <a:r>
              <a:rPr lang="ru-RU" sz="1400" b="1" dirty="0">
                <a:ea typeface="Times New Roman" panose="02020603050405020304" pitchFamily="18" charset="0"/>
              </a:rPr>
              <a:t>происходит</a:t>
            </a:r>
            <a:r>
              <a:rPr lang="ru-RU" sz="1400" dirty="0">
                <a:ea typeface="Times New Roman" panose="02020603050405020304" pitchFamily="18" charset="0"/>
              </a:rPr>
              <a:t> формирование </a:t>
            </a:r>
            <a:r>
              <a:rPr lang="ru-RU" sz="1400" b="1" dirty="0">
                <a:ea typeface="Times New Roman" panose="02020603050405020304" pitchFamily="18" charset="0"/>
              </a:rPr>
              <a:t>платежного указания </a:t>
            </a:r>
            <a:r>
              <a:rPr lang="ru-RU" sz="1400" dirty="0">
                <a:ea typeface="Times New Roman" panose="02020603050405020304" pitchFamily="18" charset="0"/>
              </a:rPr>
              <a:t>и </a:t>
            </a:r>
            <a:r>
              <a:rPr lang="ru-RU" sz="1400" b="1" dirty="0">
                <a:ea typeface="Times New Roman" panose="02020603050405020304" pitchFamily="18" charset="0"/>
              </a:rPr>
              <a:t>инициирование платежа</a:t>
            </a:r>
            <a:r>
              <a:rPr lang="ru-RU" sz="1400" dirty="0">
                <a:ea typeface="Times New Roman" panose="02020603050405020304" pitchFamily="18" charset="0"/>
              </a:rPr>
              <a:t> с использованием программно-технического средства (мобильного устройства покупателя и мобильного приложения, установленного на мобильном устройстве), </a:t>
            </a:r>
            <a:r>
              <a:rPr lang="ru-RU" sz="1400" b="1" dirty="0">
                <a:ea typeface="Times New Roman" panose="02020603050405020304" pitchFamily="18" charset="0"/>
              </a:rPr>
              <a:t>являющегося</a:t>
            </a:r>
            <a:r>
              <a:rPr lang="ru-RU" sz="1400" dirty="0">
                <a:ea typeface="Times New Roman" panose="02020603050405020304" pitchFamily="18" charset="0"/>
              </a:rPr>
              <a:t> в данном случае </a:t>
            </a:r>
            <a:r>
              <a:rPr lang="ru-RU" sz="1400" b="1" dirty="0">
                <a:ea typeface="Times New Roman" panose="02020603050405020304" pitchFamily="18" charset="0"/>
              </a:rPr>
              <a:t>платежным терминалом</a:t>
            </a:r>
            <a:r>
              <a:rPr lang="ru-RU" sz="1400" dirty="0">
                <a:ea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400" i="1" dirty="0">
                <a:ea typeface="Times New Roman" panose="02020603050405020304" pitchFamily="18" charset="0"/>
              </a:rPr>
              <a:t>Для использования </a:t>
            </a:r>
            <a:r>
              <a:rPr lang="ru-RU" sz="1400" b="1" i="1" dirty="0">
                <a:ea typeface="Times New Roman" panose="02020603050405020304" pitchFamily="18" charset="0"/>
              </a:rPr>
              <a:t>QR-кода в качестве платежного терминала следует обращаться к банку-</a:t>
            </a:r>
            <a:r>
              <a:rPr lang="ru-RU" sz="1400" b="1" i="1" dirty="0" err="1">
                <a:ea typeface="Times New Roman" panose="02020603050405020304" pitchFamily="18" charset="0"/>
              </a:rPr>
              <a:t>эквайеру</a:t>
            </a:r>
            <a:r>
              <a:rPr lang="ru-RU" sz="1400" b="1" i="1" dirty="0">
                <a:ea typeface="Times New Roman" panose="02020603050405020304" pitchFamily="18" charset="0"/>
              </a:rPr>
              <a:t>, предоставляющему данную услугу либо к платежному </a:t>
            </a:r>
            <a:r>
              <a:rPr lang="ru-RU" sz="1400" b="1" i="1" dirty="0" err="1">
                <a:ea typeface="Times New Roman" panose="02020603050405020304" pitchFamily="18" charset="0"/>
              </a:rPr>
              <a:t>агрегатору</a:t>
            </a:r>
            <a:r>
              <a:rPr lang="ru-RU" sz="1400" b="1" i="1" dirty="0">
                <a:ea typeface="Times New Roman" panose="02020603050405020304" pitchFamily="18" charset="0"/>
              </a:rPr>
              <a:t>.   </a:t>
            </a:r>
            <a:endParaRPr lang="ru-RU" sz="1400" i="1" dirty="0">
              <a:ea typeface="Times New Roman" panose="02020603050405020304" pitchFamily="18" charset="0"/>
            </a:endParaRPr>
          </a:p>
          <a:p>
            <a:pPr algn="just"/>
            <a:endParaRPr lang="ru-RU" sz="1600" dirty="0">
              <a:ea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1DBAABF4-0439-DB42-B845-97A5B87E3A26}"/>
              </a:ext>
            </a:extLst>
          </p:cNvPr>
          <p:cNvSpPr txBox="1">
            <a:spLocks/>
          </p:cNvSpPr>
          <p:nvPr/>
        </p:nvSpPr>
        <p:spPr bwMode="auto">
          <a:xfrm>
            <a:off x="683568" y="33468"/>
            <a:ext cx="823766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ru-RU" sz="2600" dirty="0">
                <a:solidFill>
                  <a:schemeClr val="bg1"/>
                </a:solidFill>
              </a:rPr>
              <a:t>Как выполнить требование по платежному терминалу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903735F-BCF5-4562-A5FE-1FEF531855AA}"/>
              </a:ext>
            </a:extLst>
          </p:cNvPr>
          <p:cNvSpPr/>
          <p:nvPr/>
        </p:nvSpPr>
        <p:spPr>
          <a:xfrm>
            <a:off x="8631238" y="4920853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48891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одложк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9281</TotalTime>
  <Words>2345</Words>
  <Application>Microsoft Office PowerPoint</Application>
  <PresentationFormat>Экран (16:9)</PresentationFormat>
  <Paragraphs>348</Paragraphs>
  <Slides>21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Подложка1</vt:lpstr>
      <vt:lpstr>Презентация PowerPoint</vt:lpstr>
      <vt:lpstr> Нормативная правовая база  </vt:lpstr>
      <vt:lpstr>Учет операций по реализации маркированных товаров в розничной торговле </vt:lpstr>
      <vt:lpstr>Перечень товаров, подлежащих маркировке унифицированными контрольными знаками  с 8 июля 2021 г.</vt:lpstr>
      <vt:lpstr>Перечень товаров, подлежащих маркировке средствами идентификации и сроки введения  маркировки </vt:lpstr>
      <vt:lpstr>Виды кассового оборудования</vt:lpstr>
      <vt:lpstr>Переход на использование кассового оборудования</vt:lpstr>
      <vt:lpstr>Обязанности по использованию платежных терминалов</vt:lpstr>
      <vt:lpstr>Презентация PowerPoint</vt:lpstr>
      <vt:lpstr>Новые требования к кассовому оборудованию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Актуальная информация о ходе работ</vt:lpstr>
      <vt:lpstr>Вопросы, на которые необходимо обратить внимание</vt:lpstr>
      <vt:lpstr>Программная касса, варианты размещения </vt:lpstr>
      <vt:lpstr>СПАСИБО ЗА ВНИМАНИЕ!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o.tarakanova</dc:creator>
  <cp:lastModifiedBy>Говор Светлана Александровна</cp:lastModifiedBy>
  <cp:revision>523</cp:revision>
  <cp:lastPrinted>2024-08-26T09:36:25Z</cp:lastPrinted>
  <dcterms:created xsi:type="dcterms:W3CDTF">2019-04-03T14:45:42Z</dcterms:created>
  <dcterms:modified xsi:type="dcterms:W3CDTF">2024-08-28T13:31:42Z</dcterms:modified>
</cp:coreProperties>
</file>